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719C"/>
    <a:srgbClr val="FF6699"/>
    <a:srgbClr val="FFCC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45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378BA-A672-4323-AFA2-F115A45867E6}" type="datetimeFigureOut">
              <a:rPr kumimoji="1" lang="ja-JP" altLang="en-US" smtClean="0"/>
              <a:t>2025/6/11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526B5-684B-4392-AC1D-1FC8B9067E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66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526B5-684B-4392-AC1D-1FC8B9067EB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1807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AB30-5CA0-45AF-907A-CC14606C9635}" type="datetimeFigureOut">
              <a:rPr kumimoji="1" lang="ja-JP" altLang="en-US" smtClean="0"/>
              <a:t>2025/6/11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3B5B1-72EE-4BE5-9DFD-E29D1E1E7D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4718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AB30-5CA0-45AF-907A-CC14606C9635}" type="datetimeFigureOut">
              <a:rPr kumimoji="1" lang="ja-JP" altLang="en-US" smtClean="0"/>
              <a:t>2025/6/11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3B5B1-72EE-4BE5-9DFD-E29D1E1E7D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2201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AB30-5CA0-45AF-907A-CC14606C9635}" type="datetimeFigureOut">
              <a:rPr kumimoji="1" lang="ja-JP" altLang="en-US" smtClean="0"/>
              <a:t>2025/6/11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3B5B1-72EE-4BE5-9DFD-E29D1E1E7D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6828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AB30-5CA0-45AF-907A-CC14606C9635}" type="datetimeFigureOut">
              <a:rPr kumimoji="1" lang="ja-JP" altLang="en-US" smtClean="0"/>
              <a:t>2025/6/11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3B5B1-72EE-4BE5-9DFD-E29D1E1E7D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8884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AB30-5CA0-45AF-907A-CC14606C9635}" type="datetimeFigureOut">
              <a:rPr kumimoji="1" lang="ja-JP" altLang="en-US" smtClean="0"/>
              <a:t>2025/6/11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3B5B1-72EE-4BE5-9DFD-E29D1E1E7D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1057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AB30-5CA0-45AF-907A-CC14606C9635}" type="datetimeFigureOut">
              <a:rPr kumimoji="1" lang="ja-JP" altLang="en-US" smtClean="0"/>
              <a:t>2025/6/11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3B5B1-72EE-4BE5-9DFD-E29D1E1E7D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4272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AB30-5CA0-45AF-907A-CC14606C9635}" type="datetimeFigureOut">
              <a:rPr kumimoji="1" lang="ja-JP" altLang="en-US" smtClean="0"/>
              <a:t>2025/6/11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3B5B1-72EE-4BE5-9DFD-E29D1E1E7D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0858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AB30-5CA0-45AF-907A-CC14606C9635}" type="datetimeFigureOut">
              <a:rPr kumimoji="1" lang="ja-JP" altLang="en-US" smtClean="0"/>
              <a:t>2025/6/11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3B5B1-72EE-4BE5-9DFD-E29D1E1E7D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3509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AB30-5CA0-45AF-907A-CC14606C9635}" type="datetimeFigureOut">
              <a:rPr kumimoji="1" lang="ja-JP" altLang="en-US" smtClean="0"/>
              <a:t>2025/6/11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3B5B1-72EE-4BE5-9DFD-E29D1E1E7D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649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AB30-5CA0-45AF-907A-CC14606C9635}" type="datetimeFigureOut">
              <a:rPr kumimoji="1" lang="ja-JP" altLang="en-US" smtClean="0"/>
              <a:t>2025/6/11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3B5B1-72EE-4BE5-9DFD-E29D1E1E7D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209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AB30-5CA0-45AF-907A-CC14606C9635}" type="datetimeFigureOut">
              <a:rPr kumimoji="1" lang="ja-JP" altLang="en-US" smtClean="0"/>
              <a:t>2025/6/11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3B5B1-72EE-4BE5-9DFD-E29D1E1E7D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5525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9AB30-5CA0-45AF-907A-CC14606C9635}" type="datetimeFigureOut">
              <a:rPr kumimoji="1" lang="ja-JP" altLang="en-US" smtClean="0"/>
              <a:t>2025/6/11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3B5B1-72EE-4BE5-9DFD-E29D1E1E7D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2244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図 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6" t="15843" r="2283" b="6608"/>
          <a:stretch/>
        </p:blipFill>
        <p:spPr>
          <a:xfrm>
            <a:off x="1983327" y="1218818"/>
            <a:ext cx="3064933" cy="30988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7626" y="760174"/>
            <a:ext cx="6066010" cy="866106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ja-JP" altLang="en-US" sz="2400" dirty="0" smtClean="0">
                <a:ln>
                  <a:solidFill>
                    <a:schemeClr val="tx1"/>
                  </a:solidFill>
                </a:ln>
                <a:solidFill>
                  <a:srgbClr val="FF66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第</a:t>
            </a:r>
            <a:r>
              <a:rPr lang="en-US" altLang="ja-JP" sz="2400" dirty="0" smtClean="0">
                <a:ln>
                  <a:solidFill>
                    <a:schemeClr val="tx1"/>
                  </a:solidFill>
                </a:ln>
                <a:solidFill>
                  <a:srgbClr val="FF66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68</a:t>
            </a:r>
            <a:r>
              <a:rPr lang="ja-JP" altLang="en-US" sz="2400" dirty="0" smtClean="0">
                <a:ln>
                  <a:solidFill>
                    <a:schemeClr val="tx1"/>
                  </a:solidFill>
                </a:ln>
                <a:solidFill>
                  <a:srgbClr val="FF66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回伊那まつり</a:t>
            </a:r>
            <a:r>
              <a:rPr lang="en-US" altLang="ja-JP" sz="3600" dirty="0" smtClean="0">
                <a:ln>
                  <a:solidFill>
                    <a:schemeClr val="tx1"/>
                  </a:solidFill>
                </a:ln>
                <a:solidFill>
                  <a:srgbClr val="FF66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/>
            </a:r>
            <a:br>
              <a:rPr lang="en-US" altLang="ja-JP" sz="3600" dirty="0" smtClean="0">
                <a:ln>
                  <a:solidFill>
                    <a:schemeClr val="tx1"/>
                  </a:solidFill>
                </a:ln>
                <a:solidFill>
                  <a:srgbClr val="FF66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3600" dirty="0" smtClean="0">
                <a:ln>
                  <a:solidFill>
                    <a:schemeClr val="tx1"/>
                  </a:solidFill>
                </a:ln>
                <a:solidFill>
                  <a:srgbClr val="FF66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オリジナル</a:t>
            </a:r>
            <a:r>
              <a:rPr lang="en-US" altLang="ja-JP" sz="3600" dirty="0" smtClean="0">
                <a:ln>
                  <a:solidFill>
                    <a:schemeClr val="tx1"/>
                  </a:solidFill>
                </a:ln>
                <a:solidFill>
                  <a:srgbClr val="FF66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T</a:t>
            </a:r>
            <a:r>
              <a:rPr lang="ja-JP" altLang="en-US" sz="3600" dirty="0" smtClean="0">
                <a:ln>
                  <a:solidFill>
                    <a:schemeClr val="tx1"/>
                  </a:solidFill>
                </a:ln>
                <a:solidFill>
                  <a:srgbClr val="FF66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シャツ</a:t>
            </a:r>
            <a:r>
              <a:rPr lang="en-US" altLang="ja-JP" sz="1600" dirty="0" smtClean="0">
                <a:ln>
                  <a:solidFill>
                    <a:schemeClr val="tx1"/>
                  </a:solidFill>
                </a:ln>
                <a:solidFill>
                  <a:srgbClr val="FF66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&amp;</a:t>
            </a:r>
            <a:r>
              <a:rPr lang="ja-JP" altLang="en-US" sz="3600" dirty="0" smtClean="0">
                <a:ln>
                  <a:solidFill>
                    <a:schemeClr val="tx1"/>
                  </a:solidFill>
                </a:ln>
                <a:solidFill>
                  <a:srgbClr val="FF66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豆絞り</a:t>
            </a:r>
            <a:endParaRPr kumimoji="1" lang="ja-JP" altLang="en-US" sz="3600" dirty="0">
              <a:ln>
                <a:solidFill>
                  <a:schemeClr val="tx1"/>
                </a:solidFill>
              </a:ln>
              <a:solidFill>
                <a:srgbClr val="FF669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aphicFrame>
        <p:nvGraphicFramePr>
          <p:cNvPr id="5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046656"/>
              </p:ext>
            </p:extLst>
          </p:nvPr>
        </p:nvGraphicFramePr>
        <p:xfrm>
          <a:off x="237855" y="5249844"/>
          <a:ext cx="6444000" cy="492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425670350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64638897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141592965"/>
                    </a:ext>
                  </a:extLst>
                </a:gridCol>
              </a:tblGrid>
              <a:tr h="200660">
                <a:tc rowSpan="2">
                  <a:txBody>
                    <a:bodyPr/>
                    <a:lstStyle/>
                    <a:p>
                      <a:pPr marL="628650" indent="0">
                        <a:lnSpc>
                          <a:spcPts val="1375"/>
                        </a:lnSpc>
                      </a:pPr>
                      <a:endParaRPr lang="en-US" altLang="zh-CN" sz="800" b="0" baseline="0" dirty="0">
                        <a:solidFill>
                          <a:schemeClr val="tx1"/>
                        </a:solidFill>
                        <a:latin typeface="Microsoft YaHei"/>
                        <a:ea typeface="+mn-ea"/>
                        <a:cs typeface="Microsoft YaHei"/>
                      </a:endParaRPr>
                    </a:p>
                    <a:p>
                      <a:pPr marL="0" indent="0">
                        <a:lnSpc>
                          <a:spcPts val="1375"/>
                        </a:lnSpc>
                      </a:pPr>
                      <a:r>
                        <a:rPr lang="en-US" altLang="zh-CN" sz="1600" b="0" baseline="6666" dirty="0" smtClean="0">
                          <a:solidFill>
                            <a:srgbClr val="231F2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Microsoft YaHei"/>
                        </a:rPr>
                        <a:t>1</a:t>
                      </a:r>
                      <a:r>
                        <a:rPr lang="zh-CN" altLang="en-US" sz="1600" b="0" spc="104" baseline="6666" dirty="0" smtClean="0">
                          <a:solidFill>
                            <a:srgbClr val="231F2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Microsoft YaHei"/>
                        </a:rPr>
                        <a:t>枚</a:t>
                      </a:r>
                      <a:r>
                        <a:rPr lang="en-US" altLang="ja-JP" sz="2000" b="1" spc="215" baseline="0" dirty="0" smtClean="0">
                          <a:solidFill>
                            <a:srgbClr val="231F2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Microsoft YaHei"/>
                        </a:rPr>
                        <a:t>1,600</a:t>
                      </a:r>
                      <a:r>
                        <a:rPr lang="zh-CN" altLang="en-US" sz="1200" b="0" spc="215" dirty="0" smtClean="0">
                          <a:solidFill>
                            <a:srgbClr val="231F2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Microsoft YaHei"/>
                        </a:rPr>
                        <a:t>円</a:t>
                      </a:r>
                      <a:r>
                        <a:rPr lang="zh-CN" altLang="en-US" sz="800" b="0" spc="215" dirty="0" smtClean="0">
                          <a:solidFill>
                            <a:srgbClr val="231F2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Microsoft YaHei"/>
                        </a:rPr>
                        <a:t>（税込）</a:t>
                      </a:r>
                      <a:endParaRPr sz="1150" b="0" dirty="0">
                        <a:latin typeface="Microsoft YaHei"/>
                        <a:cs typeface="Microsoft YaHei"/>
                      </a:endParaRPr>
                    </a:p>
                  </a:txBody>
                  <a:tcPr marL="0" marR="0" marT="10350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ja-JP" altLang="en-US" sz="900" b="1" spc="-80" dirty="0" smtClean="0">
                          <a:solidFill>
                            <a:srgbClr val="231F20"/>
                          </a:solidFill>
                          <a:latin typeface="SimSun"/>
                          <a:cs typeface="SimSun"/>
                        </a:rPr>
                        <a:t>サイズ</a:t>
                      </a:r>
                      <a:endParaRPr lang="ja-JP" altLang="en-US" sz="900" b="1" dirty="0">
                        <a:latin typeface="SimSun"/>
                        <a:cs typeface="SimSun"/>
                      </a:endParaRPr>
                    </a:p>
                  </a:txBody>
                  <a:tcPr marL="0" marR="0" marT="1714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en-US" altLang="ja-JP" sz="1000" b="1" dirty="0" smtClean="0">
                          <a:solidFill>
                            <a:schemeClr val="accent1"/>
                          </a:solidFill>
                          <a:latin typeface="SimSun"/>
                          <a:cs typeface="SimSun"/>
                        </a:rPr>
                        <a:t>110</a:t>
                      </a:r>
                      <a:endParaRPr sz="1000" b="1" dirty="0">
                        <a:solidFill>
                          <a:schemeClr val="accent1"/>
                        </a:solidFill>
                        <a:latin typeface="SimSun"/>
                        <a:cs typeface="SimSun"/>
                      </a:endParaRPr>
                    </a:p>
                  </a:txBody>
                  <a:tcPr marL="0" marR="0" marT="1714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en-US" altLang="ja-JP" sz="1000" b="1" spc="140" dirty="0" smtClean="0">
                          <a:solidFill>
                            <a:schemeClr val="accent1"/>
                          </a:solidFill>
                          <a:latin typeface="SimSun"/>
                          <a:cs typeface="SimSun"/>
                        </a:rPr>
                        <a:t>130</a:t>
                      </a:r>
                      <a:endParaRPr sz="1000" b="1" dirty="0">
                        <a:solidFill>
                          <a:schemeClr val="accent1"/>
                        </a:solidFill>
                        <a:latin typeface="SimSun"/>
                        <a:cs typeface="SimSun"/>
                      </a:endParaRPr>
                    </a:p>
                  </a:txBody>
                  <a:tcPr marL="0" marR="0" marT="1714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en-US" altLang="ja-JP" sz="1000" b="1" spc="114" dirty="0" smtClean="0">
                          <a:solidFill>
                            <a:schemeClr val="accent1"/>
                          </a:solidFill>
                          <a:latin typeface="SimSun"/>
                          <a:cs typeface="SimSun"/>
                        </a:rPr>
                        <a:t>150</a:t>
                      </a:r>
                      <a:endParaRPr sz="1000" b="1" dirty="0">
                        <a:solidFill>
                          <a:schemeClr val="accent1"/>
                        </a:solidFill>
                        <a:latin typeface="SimSun"/>
                        <a:cs typeface="SimSun"/>
                      </a:endParaRPr>
                    </a:p>
                  </a:txBody>
                  <a:tcPr marL="0" marR="0" marT="1714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50" b="1" spc="140" dirty="0">
                          <a:solidFill>
                            <a:schemeClr val="tx1"/>
                          </a:solidFill>
                          <a:latin typeface="SimSun"/>
                          <a:cs typeface="SimSun"/>
                        </a:rPr>
                        <a:t>SS</a:t>
                      </a:r>
                      <a:endParaRPr sz="1050" b="1" dirty="0">
                        <a:solidFill>
                          <a:schemeClr val="tx1"/>
                        </a:solidFill>
                        <a:latin typeface="SimSun"/>
                        <a:cs typeface="SimSun"/>
                      </a:endParaRPr>
                    </a:p>
                  </a:txBody>
                  <a:tcPr marL="0" marR="0" marT="1714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b="1" spc="114" dirty="0">
                          <a:solidFill>
                            <a:schemeClr val="tx1"/>
                          </a:solidFill>
                          <a:latin typeface="SimSun"/>
                          <a:cs typeface="SimSun"/>
                        </a:rPr>
                        <a:t>S</a:t>
                      </a:r>
                      <a:endParaRPr sz="1000" b="1" dirty="0">
                        <a:solidFill>
                          <a:schemeClr val="tx1"/>
                        </a:solidFill>
                        <a:latin typeface="SimSun"/>
                        <a:cs typeface="SimSun"/>
                      </a:endParaRPr>
                    </a:p>
                  </a:txBody>
                  <a:tcPr marL="0" marR="0" marT="1714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b="1" spc="395" dirty="0">
                          <a:solidFill>
                            <a:schemeClr val="tx1"/>
                          </a:solidFill>
                          <a:latin typeface="SimSun"/>
                          <a:cs typeface="SimSun"/>
                        </a:rPr>
                        <a:t>M</a:t>
                      </a:r>
                      <a:endParaRPr sz="1000" b="1" dirty="0">
                        <a:solidFill>
                          <a:schemeClr val="tx1"/>
                        </a:solidFill>
                        <a:latin typeface="SimSun"/>
                        <a:cs typeface="SimSun"/>
                      </a:endParaRPr>
                    </a:p>
                  </a:txBody>
                  <a:tcPr marL="0" marR="0" marT="17145" marB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b="1" spc="50" dirty="0">
                          <a:solidFill>
                            <a:schemeClr val="tx1"/>
                          </a:solidFill>
                          <a:latin typeface="SimSun"/>
                          <a:cs typeface="SimSun"/>
                        </a:rPr>
                        <a:t>L</a:t>
                      </a:r>
                      <a:endParaRPr sz="1000" b="1" dirty="0">
                        <a:solidFill>
                          <a:schemeClr val="tx1"/>
                        </a:solidFill>
                        <a:latin typeface="SimSun"/>
                        <a:cs typeface="SimSun"/>
                      </a:endParaRPr>
                    </a:p>
                  </a:txBody>
                  <a:tcPr marL="0" marR="0" marT="1714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b="1" spc="75" dirty="0">
                          <a:solidFill>
                            <a:schemeClr val="tx1"/>
                          </a:solidFill>
                          <a:latin typeface="SimSun"/>
                          <a:cs typeface="SimSun"/>
                        </a:rPr>
                        <a:t>LL</a:t>
                      </a:r>
                      <a:endParaRPr sz="1000" b="1" dirty="0">
                        <a:solidFill>
                          <a:schemeClr val="tx1"/>
                        </a:solidFill>
                        <a:latin typeface="SimSun"/>
                        <a:cs typeface="SimSun"/>
                      </a:endParaRPr>
                    </a:p>
                  </a:txBody>
                  <a:tcPr marL="0" marR="0" marT="1714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b="1" spc="100" dirty="0">
                          <a:solidFill>
                            <a:schemeClr val="tx1"/>
                          </a:solidFill>
                          <a:latin typeface="SimSun"/>
                          <a:cs typeface="SimSun"/>
                        </a:rPr>
                        <a:t>3L</a:t>
                      </a:r>
                      <a:endParaRPr sz="1000" b="1" dirty="0">
                        <a:solidFill>
                          <a:schemeClr val="tx1"/>
                        </a:solidFill>
                        <a:latin typeface="SimSun"/>
                        <a:cs typeface="SimSun"/>
                      </a:endParaRPr>
                    </a:p>
                  </a:txBody>
                  <a:tcPr marL="0" marR="0" marT="1714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en-US" altLang="ja-JP" sz="1000" b="1" dirty="0" smtClean="0">
                          <a:solidFill>
                            <a:schemeClr val="tx1"/>
                          </a:solidFill>
                          <a:latin typeface="SimSun"/>
                          <a:cs typeface="SimSun"/>
                        </a:rPr>
                        <a:t>4L</a:t>
                      </a:r>
                      <a:endParaRPr sz="1000" b="1" dirty="0">
                        <a:solidFill>
                          <a:schemeClr val="tx1"/>
                        </a:solidFill>
                        <a:latin typeface="SimSun"/>
                        <a:cs typeface="SimSun"/>
                      </a:endParaRPr>
                    </a:p>
                  </a:txBody>
                  <a:tcPr marL="0" marR="0" marT="1714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en-US" altLang="ja-JP" sz="1000" b="1" dirty="0" smtClean="0">
                          <a:solidFill>
                            <a:schemeClr val="tx1"/>
                          </a:solidFill>
                          <a:latin typeface="SimSun"/>
                          <a:cs typeface="SimSun"/>
                        </a:rPr>
                        <a:t>5L</a:t>
                      </a:r>
                      <a:endParaRPr sz="1000" b="1" dirty="0">
                        <a:solidFill>
                          <a:schemeClr val="tx1"/>
                        </a:solidFill>
                        <a:latin typeface="SimSun"/>
                        <a:cs typeface="SimSun"/>
                      </a:endParaRPr>
                    </a:p>
                  </a:txBody>
                  <a:tcPr marL="0" marR="0" marT="1714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4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350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lang="ja-JP" altLang="en-US" sz="1000" dirty="0" smtClean="0">
                          <a:latin typeface="SimSun"/>
                          <a:cs typeface="SimSun"/>
                        </a:rPr>
                        <a:t>枚数</a:t>
                      </a:r>
                      <a:endParaRPr sz="1000" dirty="0">
                        <a:latin typeface="SimSun"/>
                        <a:cs typeface="SimSun"/>
                      </a:endParaRPr>
                    </a:p>
                  </a:txBody>
                  <a:tcPr marL="0" marR="0" marT="116839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lang="ja-JP" altLang="en-US" sz="900" spc="-25" dirty="0" smtClean="0">
                          <a:solidFill>
                            <a:srgbClr val="231F20"/>
                          </a:solidFill>
                          <a:latin typeface="SimSun"/>
                          <a:cs typeface="SimSun"/>
                        </a:rPr>
                        <a:t>　　</a:t>
                      </a:r>
                      <a:r>
                        <a:rPr sz="900" spc="-25" dirty="0" smtClean="0">
                          <a:solidFill>
                            <a:srgbClr val="231F20"/>
                          </a:solidFill>
                          <a:latin typeface="SimSun"/>
                          <a:cs typeface="SimSun"/>
                        </a:rPr>
                        <a:t>数</a:t>
                      </a:r>
                      <a:endParaRPr sz="900" dirty="0">
                        <a:latin typeface="SimSun"/>
                        <a:cs typeface="SimSun"/>
                      </a:endParaRPr>
                    </a:p>
                  </a:txBody>
                  <a:tcPr marL="0" marR="0" marT="116839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1613" indent="0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lang="ja-JP" altLang="en-US" sz="900" spc="-25" dirty="0" smtClean="0">
                          <a:solidFill>
                            <a:srgbClr val="231F20"/>
                          </a:solidFill>
                          <a:latin typeface="SimSun"/>
                          <a:cs typeface="SimSun"/>
                        </a:rPr>
                        <a:t>数</a:t>
                      </a:r>
                      <a:endParaRPr sz="900" dirty="0">
                        <a:latin typeface="SimSun"/>
                        <a:cs typeface="SimSun"/>
                      </a:endParaRPr>
                    </a:p>
                  </a:txBody>
                  <a:tcPr marL="0" marR="0" marT="116839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1305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lang="ja-JP" altLang="en-US" sz="900" spc="-25" dirty="0" smtClean="0">
                          <a:solidFill>
                            <a:srgbClr val="231F20"/>
                          </a:solidFill>
                          <a:latin typeface="SimSun"/>
                          <a:cs typeface="SimSun"/>
                        </a:rPr>
                        <a:t>数</a:t>
                      </a:r>
                      <a:endParaRPr sz="900" dirty="0">
                        <a:latin typeface="SimSun"/>
                        <a:cs typeface="SimSun"/>
                      </a:endParaRPr>
                    </a:p>
                  </a:txBody>
                  <a:tcPr marL="0" marR="0" marT="116839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0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900" spc="-50" dirty="0">
                          <a:solidFill>
                            <a:srgbClr val="231F20"/>
                          </a:solidFill>
                          <a:latin typeface="SimSun"/>
                          <a:cs typeface="SimSun"/>
                        </a:rPr>
                        <a:t>枚</a:t>
                      </a:r>
                      <a:endParaRPr sz="900" dirty="0">
                        <a:latin typeface="SimSun"/>
                        <a:cs typeface="SimSun"/>
                      </a:endParaRPr>
                    </a:p>
                  </a:txBody>
                  <a:tcPr marL="0" marR="0" marT="116839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6860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900" spc="-50" dirty="0">
                          <a:solidFill>
                            <a:srgbClr val="231F20"/>
                          </a:solidFill>
                          <a:latin typeface="SimSun"/>
                          <a:cs typeface="SimSun"/>
                        </a:rPr>
                        <a:t>枚</a:t>
                      </a:r>
                      <a:endParaRPr sz="900" dirty="0">
                        <a:latin typeface="SimSun"/>
                        <a:cs typeface="SimSun"/>
                      </a:endParaRPr>
                    </a:p>
                  </a:txBody>
                  <a:tcPr marL="0" marR="0" marT="116839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900" spc="-50" dirty="0">
                          <a:solidFill>
                            <a:srgbClr val="231F20"/>
                          </a:solidFill>
                          <a:latin typeface="SimSun"/>
                          <a:cs typeface="SimSun"/>
                        </a:rPr>
                        <a:t>枚</a:t>
                      </a:r>
                      <a:endParaRPr sz="900" dirty="0">
                        <a:latin typeface="SimSun"/>
                        <a:cs typeface="SimSun"/>
                      </a:endParaRPr>
                    </a:p>
                  </a:txBody>
                  <a:tcPr marL="0" marR="0" marT="116839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2415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900" spc="-50" dirty="0">
                          <a:solidFill>
                            <a:srgbClr val="231F20"/>
                          </a:solidFill>
                          <a:latin typeface="SimSun"/>
                          <a:cs typeface="SimSun"/>
                        </a:rPr>
                        <a:t>枚</a:t>
                      </a:r>
                      <a:endParaRPr sz="900" dirty="0">
                        <a:latin typeface="SimSun"/>
                        <a:cs typeface="SimSun"/>
                      </a:endParaRPr>
                    </a:p>
                  </a:txBody>
                  <a:tcPr marL="0" marR="0" marT="116839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9875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900" spc="-50" dirty="0">
                          <a:solidFill>
                            <a:srgbClr val="231F20"/>
                          </a:solidFill>
                          <a:latin typeface="SimSun"/>
                          <a:cs typeface="SimSun"/>
                        </a:rPr>
                        <a:t>枚</a:t>
                      </a:r>
                      <a:endParaRPr sz="900" dirty="0">
                        <a:latin typeface="SimSun"/>
                        <a:cs typeface="SimSun"/>
                      </a:endParaRPr>
                    </a:p>
                  </a:txBody>
                  <a:tcPr marL="0" marR="0" marT="116839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900" spc="-50" dirty="0">
                          <a:solidFill>
                            <a:srgbClr val="231F20"/>
                          </a:solidFill>
                          <a:latin typeface="SimSun"/>
                          <a:cs typeface="SimSun"/>
                        </a:rPr>
                        <a:t>枚</a:t>
                      </a:r>
                      <a:endParaRPr sz="900" dirty="0">
                        <a:latin typeface="SimSun"/>
                        <a:cs typeface="SimSun"/>
                      </a:endParaRPr>
                    </a:p>
                  </a:txBody>
                  <a:tcPr marL="0" marR="0" marT="116839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endParaRPr sz="1000" dirty="0">
                        <a:latin typeface="SimSun"/>
                        <a:cs typeface="SimSun"/>
                      </a:endParaRPr>
                    </a:p>
                  </a:txBody>
                  <a:tcPr marL="0" marR="0" marT="116839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endParaRPr sz="1000" dirty="0">
                        <a:latin typeface="SimSun"/>
                        <a:cs typeface="SimSun"/>
                      </a:endParaRPr>
                    </a:p>
                  </a:txBody>
                  <a:tcPr marL="0" marR="0" marT="116839" marB="0">
                    <a:lnL w="6350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243580"/>
              </p:ext>
            </p:extLst>
          </p:nvPr>
        </p:nvGraphicFramePr>
        <p:xfrm>
          <a:off x="3776662" y="6088758"/>
          <a:ext cx="2914751" cy="16116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7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0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4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3040">
                <a:tc gridSpan="5"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550" spc="-30" dirty="0">
                          <a:solidFill>
                            <a:srgbClr val="231F20"/>
                          </a:solidFill>
                          <a:latin typeface="SimSun"/>
                          <a:cs typeface="SimSun"/>
                        </a:rPr>
                        <a:t>（</a:t>
                      </a:r>
                      <a:r>
                        <a:rPr sz="550" spc="-50" dirty="0">
                          <a:solidFill>
                            <a:srgbClr val="231F20"/>
                          </a:solidFill>
                          <a:latin typeface="SimSun"/>
                          <a:cs typeface="SimSun"/>
                        </a:rPr>
                        <a:t>フリガナ）</a:t>
                      </a:r>
                      <a:endParaRPr sz="550">
                        <a:latin typeface="SimSun"/>
                        <a:cs typeface="SimSun"/>
                      </a:endParaRPr>
                    </a:p>
                  </a:txBody>
                  <a:tcPr marL="0" marR="0" marT="4064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lgDash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595">
                <a:tc gridSpan="5"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en-US" sz="950" b="0" spc="0" dirty="0" smtClean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US" sz="950" b="0" spc="0" baseline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b="1" spc="-25" dirty="0" err="1" smtClean="0">
                          <a:solidFill>
                            <a:srgbClr val="231F20"/>
                          </a:solidFill>
                          <a:latin typeface="Yu Gothic"/>
                          <a:cs typeface="Yu Gothic"/>
                        </a:rPr>
                        <a:t>お名前</a:t>
                      </a:r>
                      <a:endParaRPr sz="950" dirty="0">
                        <a:latin typeface="Yu Gothic"/>
                        <a:cs typeface="Yu Gothic"/>
                      </a:endParaRPr>
                    </a:p>
                  </a:txBody>
                  <a:tcPr marL="0" marR="0" marT="2286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lgDash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marR="161925" algn="ctr">
                        <a:lnSpc>
                          <a:spcPct val="100000"/>
                        </a:lnSpc>
                      </a:pPr>
                      <a:endParaRPr lang="en-US" sz="950" b="0" spc="0" dirty="0" smtClean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R="161925" algn="ctr">
                        <a:lnSpc>
                          <a:spcPct val="100000"/>
                        </a:lnSpc>
                      </a:pPr>
                      <a:r>
                        <a:rPr lang="en-US" sz="950" b="0" spc="0" baseline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b="1" spc="60" dirty="0" err="1" smtClean="0">
                          <a:solidFill>
                            <a:srgbClr val="231F20"/>
                          </a:solidFill>
                          <a:latin typeface="Yu Gothic"/>
                          <a:cs typeface="Yu Gothic"/>
                        </a:rPr>
                        <a:t>住所</a:t>
                      </a:r>
                      <a:r>
                        <a:rPr sz="950" b="1" spc="60" dirty="0" smtClean="0">
                          <a:solidFill>
                            <a:srgbClr val="231F20"/>
                          </a:solidFill>
                          <a:latin typeface="Yu Gothic"/>
                          <a:cs typeface="Yu Gothic"/>
                        </a:rPr>
                        <a:t>  </a:t>
                      </a:r>
                      <a:r>
                        <a:rPr sz="1125" spc="-187" baseline="59259" dirty="0">
                          <a:solidFill>
                            <a:srgbClr val="231F20"/>
                          </a:solidFill>
                          <a:latin typeface="SimSun"/>
                          <a:cs typeface="SimSun"/>
                        </a:rPr>
                        <a:t>（</a:t>
                      </a:r>
                      <a:r>
                        <a:rPr sz="1125" spc="-75" baseline="59259" dirty="0">
                          <a:solidFill>
                            <a:srgbClr val="231F20"/>
                          </a:solidFill>
                          <a:latin typeface="SimSun"/>
                          <a:cs typeface="SimSun"/>
                        </a:rPr>
                        <a:t>〒</a:t>
                      </a:r>
                      <a:endParaRPr sz="1125" baseline="59259" dirty="0">
                        <a:latin typeface="SimSun"/>
                        <a:cs typeface="SimSun"/>
                      </a:endParaRPr>
                    </a:p>
                  </a:txBody>
                  <a:tcPr marL="0" marR="0" marT="23495" marB="0">
                    <a:lnL w="6350">
                      <a:solidFill>
                        <a:srgbClr val="231F20"/>
                      </a:solidFill>
                      <a:prstDash val="solid"/>
                    </a:lnL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750" spc="-50" dirty="0">
                          <a:solidFill>
                            <a:srgbClr val="231F20"/>
                          </a:solidFill>
                          <a:latin typeface="SimSun"/>
                          <a:cs typeface="SimSun"/>
                        </a:rPr>
                        <a:t>-</a:t>
                      </a:r>
                      <a:endParaRPr sz="750">
                        <a:latin typeface="SimSun"/>
                        <a:cs typeface="SimSun"/>
                      </a:endParaRPr>
                    </a:p>
                  </a:txBody>
                  <a:tcPr marL="0" marR="0" marT="86360" marB="0"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750" spc="-50" dirty="0">
                          <a:solidFill>
                            <a:srgbClr val="231F20"/>
                          </a:solidFill>
                          <a:latin typeface="SimSun"/>
                          <a:cs typeface="SimSun"/>
                        </a:rPr>
                        <a:t>）</a:t>
                      </a:r>
                      <a:endParaRPr sz="750">
                        <a:latin typeface="SimSun"/>
                        <a:cs typeface="SimSun"/>
                      </a:endParaRPr>
                    </a:p>
                  </a:txBody>
                  <a:tcPr marL="0" marR="0" marT="86360" marB="0"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2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R="92710" algn="ctr">
                        <a:lnSpc>
                          <a:spcPct val="100000"/>
                        </a:lnSpc>
                      </a:pPr>
                      <a:r>
                        <a:rPr lang="en-US" sz="950" b="1" spc="-20" dirty="0" smtClean="0">
                          <a:solidFill>
                            <a:srgbClr val="231F20"/>
                          </a:solidFill>
                          <a:latin typeface="Yu Gothic"/>
                          <a:cs typeface="Yu Gothic"/>
                        </a:rPr>
                        <a:t> </a:t>
                      </a:r>
                      <a:r>
                        <a:rPr sz="950" b="1" spc="-20" dirty="0" err="1" smtClean="0">
                          <a:solidFill>
                            <a:srgbClr val="231F20"/>
                          </a:solidFill>
                          <a:latin typeface="Yu Gothic"/>
                          <a:cs typeface="Yu Gothic"/>
                        </a:rPr>
                        <a:t>連絡先</a:t>
                      </a:r>
                      <a:r>
                        <a:rPr sz="950" b="1" spc="-20" dirty="0" err="1">
                          <a:solidFill>
                            <a:srgbClr val="231F20"/>
                          </a:solidFill>
                          <a:latin typeface="Yu Gothic"/>
                          <a:cs typeface="Yu Gothic"/>
                        </a:rPr>
                        <a:t>TEL</a:t>
                      </a:r>
                      <a:r>
                        <a:rPr sz="950" b="1" spc="-20" dirty="0">
                          <a:solidFill>
                            <a:srgbClr val="231F20"/>
                          </a:solidFill>
                          <a:latin typeface="Yu Gothic"/>
                          <a:cs typeface="Yu Gothic"/>
                        </a:rPr>
                        <a:t>.</a:t>
                      </a:r>
                      <a:endParaRPr sz="950" dirty="0">
                        <a:latin typeface="Yu Gothic"/>
                        <a:cs typeface="Yu Gothic"/>
                      </a:endParaRPr>
                    </a:p>
                  </a:txBody>
                  <a:tcPr marL="0" marR="0" marT="9525" marB="0">
                    <a:lnL w="6350">
                      <a:solidFill>
                        <a:srgbClr val="231F20"/>
                      </a:solidFill>
                      <a:prstDash val="solid"/>
                    </a:lnL>
                    <a:lnT w="3175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endParaRPr sz="750" dirty="0">
                        <a:latin typeface="Times New Roman"/>
                        <a:cs typeface="Times New Roman"/>
                      </a:endParaRPr>
                    </a:p>
                    <a:p>
                      <a:pPr marR="7620" algn="r">
                        <a:lnSpc>
                          <a:spcPct val="100000"/>
                        </a:lnSpc>
                      </a:pPr>
                      <a:r>
                        <a:rPr sz="750" spc="-50" dirty="0">
                          <a:solidFill>
                            <a:srgbClr val="231F20"/>
                          </a:solidFill>
                          <a:latin typeface="SimSun"/>
                          <a:cs typeface="SimSun"/>
                        </a:rPr>
                        <a:t>-</a:t>
                      </a:r>
                      <a:endParaRPr sz="750" dirty="0">
                        <a:latin typeface="SimSun"/>
                        <a:cs typeface="SimSun"/>
                      </a:endParaRPr>
                    </a:p>
                  </a:txBody>
                  <a:tcPr marL="0" marR="0" marB="0">
                    <a:lnT w="3175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endParaRPr sz="750" dirty="0">
                        <a:latin typeface="Times New Roman"/>
                        <a:cs typeface="Times New Roman"/>
                      </a:endParaRPr>
                    </a:p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750" spc="-50" dirty="0">
                          <a:solidFill>
                            <a:srgbClr val="231F20"/>
                          </a:solidFill>
                          <a:latin typeface="SimSun"/>
                          <a:cs typeface="SimSun"/>
                        </a:rPr>
                        <a:t>-</a:t>
                      </a:r>
                      <a:endParaRPr sz="750" dirty="0">
                        <a:latin typeface="SimSun"/>
                        <a:cs typeface="SimSun"/>
                      </a:endParaRPr>
                    </a:p>
                  </a:txBody>
                  <a:tcPr marL="0" marR="0" marB="0">
                    <a:lnR w="6350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object 12"/>
          <p:cNvSpPr txBox="1"/>
          <p:nvPr/>
        </p:nvSpPr>
        <p:spPr>
          <a:xfrm>
            <a:off x="215825" y="4836424"/>
            <a:ext cx="6491605" cy="316112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46355" rIns="0" bIns="0" rtlCol="0">
            <a:spAutoFit/>
          </a:bodyPr>
          <a:lstStyle/>
          <a:p>
            <a:pPr marL="205740">
              <a:lnSpc>
                <a:spcPct val="100000"/>
              </a:lnSpc>
              <a:spcBef>
                <a:spcPts val="365"/>
              </a:spcBef>
            </a:pPr>
            <a:r>
              <a:rPr sz="1400" b="1" spc="55" dirty="0" smtClean="0">
                <a:solidFill>
                  <a:srgbClr val="FFFFFF"/>
                </a:solidFill>
                <a:latin typeface="Microsoft YaHei"/>
                <a:cs typeface="Microsoft YaHei"/>
              </a:rPr>
              <a:t>第</a:t>
            </a:r>
            <a:r>
              <a:rPr lang="en-US" sz="1400" b="1" dirty="0" smtClean="0">
                <a:solidFill>
                  <a:srgbClr val="FFFFFF"/>
                </a:solidFill>
                <a:latin typeface="Microsoft YaHei"/>
                <a:cs typeface="Microsoft YaHei"/>
              </a:rPr>
              <a:t>68</a:t>
            </a:r>
            <a:r>
              <a:rPr sz="1400" b="1" dirty="0" smtClean="0">
                <a:solidFill>
                  <a:srgbClr val="FFFFFF"/>
                </a:solidFill>
                <a:latin typeface="Microsoft YaHei"/>
                <a:cs typeface="Microsoft YaHei"/>
              </a:rPr>
              <a:t>回伊那まつり  </a:t>
            </a:r>
            <a:r>
              <a:rPr sz="2625" b="1" spc="-270" baseline="-3174" dirty="0" err="1">
                <a:solidFill>
                  <a:srgbClr val="FFFFFF"/>
                </a:solidFill>
                <a:latin typeface="Yu Gothic"/>
                <a:cs typeface="Yu Gothic"/>
              </a:rPr>
              <a:t>オリジナル</a:t>
            </a:r>
            <a:r>
              <a:rPr sz="2625" b="1" spc="-150" baseline="-3174" dirty="0" err="1">
                <a:solidFill>
                  <a:srgbClr val="FFFFFF"/>
                </a:solidFill>
                <a:latin typeface="Yu Gothic"/>
                <a:cs typeface="Yu Gothic"/>
              </a:rPr>
              <a:t>T</a:t>
            </a:r>
            <a:r>
              <a:rPr sz="2625" b="1" spc="-150" baseline="-3174" dirty="0" err="1" smtClean="0">
                <a:solidFill>
                  <a:srgbClr val="FFFFFF"/>
                </a:solidFill>
                <a:latin typeface="Yu Gothic"/>
                <a:cs typeface="Yu Gothic"/>
              </a:rPr>
              <a:t>シャツ申込書</a:t>
            </a:r>
            <a:r>
              <a:rPr sz="2625" b="1" spc="-150" baseline="-3174" dirty="0" smtClean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1050" spc="240" dirty="0">
                <a:solidFill>
                  <a:srgbClr val="F1F2F2"/>
                </a:solidFill>
                <a:latin typeface="SimSun"/>
                <a:cs typeface="SimSun"/>
              </a:rPr>
              <a:t>《</a:t>
            </a:r>
            <a:r>
              <a:rPr sz="1050" spc="120" dirty="0">
                <a:solidFill>
                  <a:srgbClr val="F1F2F2"/>
                </a:solidFill>
                <a:latin typeface="SimSun"/>
                <a:cs typeface="SimSun"/>
              </a:rPr>
              <a:t>FAX</a:t>
            </a:r>
            <a:r>
              <a:rPr sz="1050" spc="-125" dirty="0">
                <a:solidFill>
                  <a:srgbClr val="F1F2F2"/>
                </a:solidFill>
                <a:latin typeface="SimSun"/>
                <a:cs typeface="SimSun"/>
              </a:rPr>
              <a:t>》</a:t>
            </a:r>
            <a:r>
              <a:rPr sz="1400" b="1" spc="70" dirty="0">
                <a:solidFill>
                  <a:srgbClr val="F1F2F2"/>
                </a:solidFill>
                <a:latin typeface="Microsoft YaHei"/>
                <a:cs typeface="Microsoft YaHei"/>
              </a:rPr>
              <a:t>0265-74-</a:t>
            </a:r>
            <a:r>
              <a:rPr sz="1400" b="1" spc="55" dirty="0">
                <a:solidFill>
                  <a:srgbClr val="F1F2F2"/>
                </a:solidFill>
                <a:latin typeface="Microsoft YaHei"/>
                <a:cs typeface="Microsoft YaHei"/>
              </a:rPr>
              <a:t>1124</a:t>
            </a:r>
            <a:endParaRPr sz="1400" dirty="0">
              <a:latin typeface="Microsoft YaHei"/>
              <a:cs typeface="Microsoft YaHei"/>
            </a:endParaRPr>
          </a:p>
        </p:txBody>
      </p:sp>
      <p:sp>
        <p:nvSpPr>
          <p:cNvPr id="8" name="object 14"/>
          <p:cNvSpPr txBox="1"/>
          <p:nvPr/>
        </p:nvSpPr>
        <p:spPr>
          <a:xfrm>
            <a:off x="184474" y="6573849"/>
            <a:ext cx="3511226" cy="1222129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370"/>
              </a:spcBef>
              <a:tabLst>
                <a:tab pos="628650" algn="l"/>
              </a:tabLst>
            </a:pPr>
            <a:r>
              <a:rPr sz="1000" b="1" spc="-150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SimSun"/>
              </a:rPr>
              <a:t>《</a:t>
            </a:r>
            <a:r>
              <a:rPr sz="1000" b="1" spc="-150" dirty="0" err="1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SimSun"/>
              </a:rPr>
              <a:t>申込締切</a:t>
            </a:r>
            <a:r>
              <a:rPr sz="1000" b="1" spc="-150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SimSun"/>
              </a:rPr>
              <a:t>》 </a:t>
            </a:r>
            <a:r>
              <a:rPr lang="en-US" altLang="ja-JP" sz="1400" b="1" spc="-150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SimSun"/>
              </a:rPr>
              <a:t>6</a:t>
            </a:r>
            <a:r>
              <a:rPr lang="ja-JP" altLang="en-US" sz="1400" b="1" spc="-150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SimSun"/>
              </a:rPr>
              <a:t>月 </a:t>
            </a:r>
            <a:r>
              <a:rPr lang="en-US" altLang="ja-JP" sz="1400" b="1" spc="-150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SimSun"/>
              </a:rPr>
              <a:t>2</a:t>
            </a:r>
            <a:r>
              <a:rPr lang="en-US" altLang="ja-JP" sz="1400" b="1" spc="-150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SimSun"/>
              </a:rPr>
              <a:t>6</a:t>
            </a:r>
            <a:r>
              <a:rPr lang="ja-JP" altLang="en-US" sz="1400" b="1" spc="-150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SimSun"/>
              </a:rPr>
              <a:t>日（木）　</a:t>
            </a:r>
            <a:r>
              <a:rPr lang="en-US" sz="1000" b="1" spc="-700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Microsoft YaHei"/>
              </a:rPr>
              <a:t> </a:t>
            </a:r>
            <a:endParaRPr sz="1000" b="1" dirty="0">
              <a:latin typeface="HGPｺﾞｼｯｸM" panose="020B0600000000000000" pitchFamily="50" charset="-128"/>
              <a:ea typeface="HGPｺﾞｼｯｸM" panose="020B0600000000000000" pitchFamily="50" charset="-128"/>
              <a:cs typeface="Microsoft YaHei"/>
            </a:endParaRPr>
          </a:p>
          <a:p>
            <a:pPr algn="just">
              <a:lnSpc>
                <a:spcPct val="100000"/>
              </a:lnSpc>
              <a:spcBef>
                <a:spcPts val="275"/>
              </a:spcBef>
              <a:tabLst>
                <a:tab pos="628650" algn="l"/>
              </a:tabLst>
            </a:pPr>
            <a:r>
              <a:rPr sz="1000" b="1" spc="-50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SimSun"/>
              </a:rPr>
              <a:t>《 受 </a:t>
            </a:r>
            <a:r>
              <a:rPr lang="ja-JP" altLang="en-US" sz="1000" b="1" spc="-50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SimSun"/>
              </a:rPr>
              <a:t> </a:t>
            </a:r>
            <a:r>
              <a:rPr sz="1000" b="1" spc="-50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SimSun"/>
              </a:rPr>
              <a:t>取  》</a:t>
            </a:r>
            <a:r>
              <a:rPr lang="en-US" altLang="ja-JP" sz="1400" b="1" spc="-50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SimSun"/>
              </a:rPr>
              <a:t>7</a:t>
            </a:r>
            <a:r>
              <a:rPr lang="ja-JP" altLang="en-US" sz="1400" b="1" spc="-50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SimSun"/>
              </a:rPr>
              <a:t>月</a:t>
            </a:r>
            <a:r>
              <a:rPr lang="en-US" altLang="ja-JP" sz="1400" b="1" spc="-50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SimSun"/>
              </a:rPr>
              <a:t>2</a:t>
            </a:r>
            <a:r>
              <a:rPr lang="en-US" altLang="ja-JP" sz="1400" b="1" spc="-50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SimSun"/>
              </a:rPr>
              <a:t>4</a:t>
            </a:r>
            <a:r>
              <a:rPr lang="ja-JP" altLang="en-US" sz="1400" b="1" spc="-50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SimSun"/>
              </a:rPr>
              <a:t>日（木）</a:t>
            </a:r>
            <a:r>
              <a:rPr lang="ja-JP" altLang="en-US" sz="1100" b="1" spc="85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SimSun"/>
              </a:rPr>
              <a:t>以降</a:t>
            </a:r>
            <a:endParaRPr lang="en-US" altLang="ja-JP" sz="1100" b="1" dirty="0">
              <a:latin typeface="HGPｺﾞｼｯｸM" panose="020B0600000000000000" pitchFamily="50" charset="-128"/>
              <a:ea typeface="HGPｺﾞｼｯｸM" panose="020B0600000000000000" pitchFamily="50" charset="-128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1000" spc="-75" dirty="0" err="1" smtClean="0">
                <a:solidFill>
                  <a:srgbClr val="231F2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SimSun"/>
              </a:rPr>
              <a:t>本人確認</a:t>
            </a:r>
            <a:r>
              <a:rPr lang="ja-JP" altLang="en-US" sz="1000" spc="-75" dirty="0" smtClean="0">
                <a:solidFill>
                  <a:srgbClr val="231F2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SimSun"/>
              </a:rPr>
              <a:t>ができる書類（運転免許証・マイナンバーカード等）</a:t>
            </a:r>
            <a:r>
              <a:rPr sz="1000" spc="-75" dirty="0" err="1" smtClean="0">
                <a:solidFill>
                  <a:srgbClr val="231F2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SimSun"/>
              </a:rPr>
              <a:t>と</a:t>
            </a:r>
            <a:r>
              <a:rPr sz="1000" spc="75" dirty="0" err="1">
                <a:solidFill>
                  <a:srgbClr val="231F2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SimSun"/>
              </a:rPr>
              <a:t>T</a:t>
            </a:r>
            <a:r>
              <a:rPr sz="1000" spc="-60" dirty="0" err="1">
                <a:solidFill>
                  <a:srgbClr val="231F2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SimSun"/>
              </a:rPr>
              <a:t>シャツ代を持参の上</a:t>
            </a:r>
            <a:r>
              <a:rPr sz="1000" spc="-60" dirty="0" err="1" smtClean="0">
                <a:solidFill>
                  <a:srgbClr val="231F2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SimSun"/>
              </a:rPr>
              <a:t>、</a:t>
            </a:r>
            <a:r>
              <a:rPr sz="1000" b="1" spc="-90" dirty="0" err="1" smtClean="0">
                <a:solidFill>
                  <a:srgbClr val="231F2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SimSun"/>
              </a:rPr>
              <a:t>伊那ハウジングセンター管理棟</a:t>
            </a:r>
            <a:r>
              <a:rPr sz="1000" spc="-90" dirty="0" err="1" smtClean="0">
                <a:solidFill>
                  <a:srgbClr val="231F2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SimSun"/>
              </a:rPr>
              <a:t>にお越しください</a:t>
            </a:r>
            <a:r>
              <a:rPr lang="ja-JP" altLang="en-US" sz="1000" spc="-90" dirty="0" err="1" smtClean="0">
                <a:solidFill>
                  <a:srgbClr val="231F2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SimSun"/>
              </a:rPr>
              <a:t>。</a:t>
            </a:r>
            <a:endParaRPr lang="en-US" sz="1000" dirty="0">
              <a:latin typeface="HGPｺﾞｼｯｸM" panose="020B0600000000000000" pitchFamily="50" charset="-128"/>
              <a:ea typeface="HGPｺﾞｼｯｸM" panose="020B0600000000000000" pitchFamily="50" charset="-128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1000" b="1" spc="-50" dirty="0" smtClean="0">
                <a:solidFill>
                  <a:srgbClr val="ED1C2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Microsoft YaHei"/>
              </a:rPr>
              <a:t>営業時間</a:t>
            </a:r>
            <a:r>
              <a:rPr sz="1000" b="1" spc="-50" dirty="0">
                <a:solidFill>
                  <a:srgbClr val="ED1C2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Microsoft YaHei"/>
              </a:rPr>
              <a:t>：</a:t>
            </a:r>
            <a:r>
              <a:rPr sz="1000" b="1" spc="-20">
                <a:solidFill>
                  <a:srgbClr val="ED1C2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Microsoft YaHei"/>
              </a:rPr>
              <a:t>10：00</a:t>
            </a:r>
            <a:r>
              <a:rPr sz="1000" b="1" spc="-20" smtClean="0">
                <a:solidFill>
                  <a:srgbClr val="ED1C2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Microsoft YaHei"/>
              </a:rPr>
              <a:t>～</a:t>
            </a:r>
            <a:r>
              <a:rPr lang="en-US" altLang="ja-JP" sz="1000" b="1" spc="-20" smtClean="0">
                <a:solidFill>
                  <a:srgbClr val="ED1C2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Microsoft YaHei"/>
              </a:rPr>
              <a:t>1</a:t>
            </a:r>
            <a:r>
              <a:rPr lang="en-US" altLang="ja-JP" sz="1000" b="1" spc="-20">
                <a:solidFill>
                  <a:srgbClr val="ED1C2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Microsoft YaHei"/>
              </a:rPr>
              <a:t>7</a:t>
            </a:r>
            <a:r>
              <a:rPr sz="1000" b="1" spc="-20" smtClean="0">
                <a:solidFill>
                  <a:srgbClr val="ED1C2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Microsoft YaHei"/>
              </a:rPr>
              <a:t>：00</a:t>
            </a:r>
            <a:r>
              <a:rPr sz="1000" b="1" spc="-55" smtClean="0">
                <a:solidFill>
                  <a:srgbClr val="ED1C2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Microsoft YaHei"/>
              </a:rPr>
              <a:t> </a:t>
            </a:r>
            <a:r>
              <a:rPr sz="1000" b="1" spc="-55" dirty="0">
                <a:solidFill>
                  <a:srgbClr val="ED1C2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Microsoft YaHei"/>
              </a:rPr>
              <a:t>定休日：火曜日・水曜日</a:t>
            </a:r>
            <a:endParaRPr sz="1000" dirty="0">
              <a:latin typeface="HGPｺﾞｼｯｸM" panose="020B0600000000000000" pitchFamily="50" charset="-128"/>
              <a:ea typeface="HGPｺﾞｼｯｸM" panose="020B0600000000000000" pitchFamily="50" charset="-128"/>
              <a:cs typeface="Microsoft YaHei"/>
            </a:endParaRPr>
          </a:p>
          <a:p>
            <a:pPr marL="17780">
              <a:lnSpc>
                <a:spcPct val="100000"/>
              </a:lnSpc>
              <a:spcBef>
                <a:spcPts val="60"/>
              </a:spcBef>
            </a:pPr>
            <a:r>
              <a:rPr sz="1000" b="1" spc="-70" dirty="0">
                <a:solidFill>
                  <a:srgbClr val="231F2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SimSun"/>
              </a:rPr>
              <a:t>《お問い合わせ先》</a:t>
            </a:r>
            <a:r>
              <a:rPr sz="1000" spc="-70" dirty="0">
                <a:solidFill>
                  <a:srgbClr val="231F2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SimSun"/>
              </a:rPr>
              <a:t>伊那市役所観光課 </a:t>
            </a:r>
            <a:r>
              <a:rPr sz="1000" b="1" spc="-20" dirty="0">
                <a:solidFill>
                  <a:srgbClr val="231F2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Arial"/>
              </a:rPr>
              <a:t>TEL.0265-78-4111</a:t>
            </a:r>
            <a:endParaRPr sz="1000" dirty="0">
              <a:latin typeface="HGPｺﾞｼｯｸM" panose="020B0600000000000000" pitchFamily="50" charset="-128"/>
              <a:ea typeface="HGPｺﾞｼｯｸM" panose="020B0600000000000000" pitchFamily="50" charset="-128"/>
              <a:cs typeface="Arial"/>
            </a:endParaRPr>
          </a:p>
        </p:txBody>
      </p:sp>
      <p:sp>
        <p:nvSpPr>
          <p:cNvPr id="9" name="object 15"/>
          <p:cNvSpPr/>
          <p:nvPr/>
        </p:nvSpPr>
        <p:spPr>
          <a:xfrm>
            <a:off x="4028305" y="4458869"/>
            <a:ext cx="2656205" cy="0"/>
          </a:xfrm>
          <a:custGeom>
            <a:avLst/>
            <a:gdLst/>
            <a:ahLst/>
            <a:cxnLst/>
            <a:rect l="l" t="t" r="r" b="b"/>
            <a:pathLst>
              <a:path w="2656204">
                <a:moveTo>
                  <a:pt x="0" y="0"/>
                </a:moveTo>
                <a:lnTo>
                  <a:pt x="2655608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6"/>
          <p:cNvSpPr/>
          <p:nvPr/>
        </p:nvSpPr>
        <p:spPr>
          <a:xfrm>
            <a:off x="218264" y="4458869"/>
            <a:ext cx="2656205" cy="0"/>
          </a:xfrm>
          <a:custGeom>
            <a:avLst/>
            <a:gdLst/>
            <a:ahLst/>
            <a:cxnLst/>
            <a:rect l="l" t="t" r="r" b="b"/>
            <a:pathLst>
              <a:path w="2656205">
                <a:moveTo>
                  <a:pt x="0" y="0"/>
                </a:moveTo>
                <a:lnTo>
                  <a:pt x="2655608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8"/>
          <p:cNvSpPr txBox="1"/>
          <p:nvPr/>
        </p:nvSpPr>
        <p:spPr>
          <a:xfrm>
            <a:off x="222421" y="6085525"/>
            <a:ext cx="3462248" cy="498213"/>
          </a:xfrm>
          <a:prstGeom prst="rect">
            <a:avLst/>
          </a:prstGeom>
          <a:ln w="12700">
            <a:solidFill>
              <a:srgbClr val="231F20"/>
            </a:solidFill>
          </a:ln>
        </p:spPr>
        <p:txBody>
          <a:bodyPr vert="horz" wrap="square" lIns="0" tIns="66675" rIns="0" bIns="0" rtlCol="0">
            <a:spAutoFit/>
          </a:bodyPr>
          <a:lstStyle/>
          <a:p>
            <a:pPr marL="86360">
              <a:tabLst>
                <a:tab pos="852805" algn="l"/>
                <a:tab pos="3011805" algn="l"/>
              </a:tabLst>
            </a:pPr>
            <a:r>
              <a:rPr b="1" spc="-179" baseline="7246" dirty="0" err="1" smtClean="0">
                <a:solidFill>
                  <a:srgbClr val="231F2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icrosoft YaHei"/>
              </a:rPr>
              <a:t>豆</a:t>
            </a:r>
            <a:r>
              <a:rPr b="1" spc="-277" baseline="7246" dirty="0" err="1" smtClean="0">
                <a:solidFill>
                  <a:srgbClr val="231F2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icrosoft YaHei"/>
              </a:rPr>
              <a:t>絞</a:t>
            </a:r>
            <a:r>
              <a:rPr b="1" spc="-75" baseline="7246" dirty="0" err="1" smtClean="0">
                <a:solidFill>
                  <a:srgbClr val="231F2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icrosoft YaHei"/>
              </a:rPr>
              <a:t>り</a:t>
            </a:r>
            <a:r>
              <a:rPr lang="ja-JP" altLang="en-US" b="1" baseline="7246" dirty="0">
                <a:solidFill>
                  <a:srgbClr val="231F2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icrosoft YaHei"/>
              </a:rPr>
              <a:t>　</a:t>
            </a:r>
            <a:r>
              <a:rPr lang="ja-JP" altLang="en-US" b="1" baseline="7246" dirty="0" smtClean="0">
                <a:solidFill>
                  <a:srgbClr val="231F2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icrosoft YaHei"/>
              </a:rPr>
              <a:t>     </a:t>
            </a:r>
            <a:r>
              <a:rPr sz="1600" baseline="6666" dirty="0" smtClean="0">
                <a:solidFill>
                  <a:srgbClr val="231F2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icrosoft YaHei"/>
              </a:rPr>
              <a:t>1</a:t>
            </a:r>
            <a:r>
              <a:rPr sz="1600" spc="104" baseline="6666" dirty="0" smtClean="0">
                <a:solidFill>
                  <a:srgbClr val="231F2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icrosoft YaHei"/>
              </a:rPr>
              <a:t>枚</a:t>
            </a:r>
            <a:r>
              <a:rPr lang="ja-JP" altLang="en-US" sz="1600" spc="104" baseline="6666" dirty="0" smtClean="0">
                <a:solidFill>
                  <a:srgbClr val="231F2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icrosoft YaHei"/>
              </a:rPr>
              <a:t>　</a:t>
            </a:r>
            <a:r>
              <a:rPr lang="en-US" sz="2000" b="1" spc="215" dirty="0" smtClean="0">
                <a:solidFill>
                  <a:srgbClr val="231F2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icrosoft YaHei"/>
              </a:rPr>
              <a:t>600</a:t>
            </a:r>
            <a:r>
              <a:rPr lang="ja-JP" altLang="en-US" sz="1200" spc="215" dirty="0" smtClean="0">
                <a:solidFill>
                  <a:srgbClr val="231F2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icrosoft YaHei"/>
              </a:rPr>
              <a:t>円</a:t>
            </a:r>
            <a:r>
              <a:rPr lang="ja-JP" altLang="en-US" sz="800" spc="215" dirty="0" smtClean="0">
                <a:solidFill>
                  <a:srgbClr val="231F2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icrosoft YaHei"/>
              </a:rPr>
              <a:t>（税込）</a:t>
            </a:r>
            <a:r>
              <a:rPr sz="1200" b="1" baseline="2923" dirty="0">
                <a:solidFill>
                  <a:srgbClr val="231F2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icrosoft YaHei"/>
              </a:rPr>
              <a:t>	</a:t>
            </a:r>
            <a:r>
              <a:rPr lang="en-US" sz="1200" b="1" baseline="2923" dirty="0" smtClean="0">
                <a:solidFill>
                  <a:srgbClr val="231F2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icrosoft YaHei"/>
              </a:rPr>
              <a:t>      </a:t>
            </a:r>
            <a:r>
              <a:rPr sz="1600" spc="-75" baseline="2777" dirty="0" smtClean="0">
                <a:solidFill>
                  <a:srgbClr val="231F2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SimSun"/>
              </a:rPr>
              <a:t>枚</a:t>
            </a:r>
            <a:endParaRPr lang="en-US" sz="1200" spc="-75" baseline="2777" dirty="0" smtClean="0">
              <a:solidFill>
                <a:srgbClr val="231F2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SimSun"/>
            </a:endParaRPr>
          </a:p>
          <a:p>
            <a:pPr marL="86360">
              <a:tabLst>
                <a:tab pos="852805" algn="l"/>
                <a:tab pos="3011805" algn="l"/>
              </a:tabLst>
            </a:pPr>
            <a:endParaRPr sz="1200" baseline="2777" dirty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SimSu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37855" y="7970008"/>
            <a:ext cx="5760000" cy="0"/>
          </a:xfrm>
          <a:custGeom>
            <a:avLst/>
            <a:gdLst/>
            <a:ahLst/>
            <a:cxnLst/>
            <a:rect l="l" t="t" r="r" b="b"/>
            <a:pathLst>
              <a:path w="2656205">
                <a:moveTo>
                  <a:pt x="0" y="0"/>
                </a:moveTo>
                <a:lnTo>
                  <a:pt x="2655608" y="0"/>
                </a:lnTo>
              </a:path>
            </a:pathLst>
          </a:custGeom>
          <a:ln w="3810">
            <a:solidFill>
              <a:srgbClr val="231F2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3"/>
          <p:cNvSpPr txBox="1"/>
          <p:nvPr/>
        </p:nvSpPr>
        <p:spPr>
          <a:xfrm>
            <a:off x="146333" y="4252426"/>
            <a:ext cx="6517640" cy="52705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R="4445" algn="ctr">
              <a:lnSpc>
                <a:spcPct val="100000"/>
              </a:lnSpc>
              <a:spcBef>
                <a:spcPts val="780"/>
              </a:spcBef>
            </a:pPr>
            <a:r>
              <a:rPr sz="1200" b="1" spc="-75" dirty="0">
                <a:solidFill>
                  <a:srgbClr val="231F2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Microsoft YaHei"/>
              </a:rPr>
              <a:t>《</a:t>
            </a:r>
            <a:r>
              <a:rPr sz="1200" b="1" spc="-75" dirty="0" err="1" smtClean="0">
                <a:solidFill>
                  <a:srgbClr val="231F2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Microsoft YaHei"/>
              </a:rPr>
              <a:t>申込方法</a:t>
            </a:r>
            <a:r>
              <a:rPr sz="1200" b="1" spc="-75" dirty="0">
                <a:solidFill>
                  <a:srgbClr val="231F2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Microsoft YaHei"/>
              </a:rPr>
              <a:t>》</a:t>
            </a:r>
            <a:endParaRPr sz="1200" dirty="0">
              <a:latin typeface="HGPｺﾞｼｯｸM" panose="020B0600000000000000" pitchFamily="50" charset="-128"/>
              <a:ea typeface="HGPｺﾞｼｯｸM" panose="020B0600000000000000" pitchFamily="50" charset="-128"/>
              <a:cs typeface="Microsoft YaHei"/>
            </a:endParaRPr>
          </a:p>
          <a:p>
            <a:pPr algn="just">
              <a:lnSpc>
                <a:spcPct val="100000"/>
              </a:lnSpc>
              <a:spcBef>
                <a:spcPts val="620"/>
              </a:spcBef>
            </a:pPr>
            <a:r>
              <a:rPr lang="ja-JP" altLang="en-US" sz="1100" spc="-120" dirty="0" smtClean="0">
                <a:solidFill>
                  <a:srgbClr val="231F2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SimSun"/>
              </a:rPr>
              <a:t>　下記必要事項を記入のうえ、伊那市役所横の「伊那ハウジングセンター」にお持ちいただくか</a:t>
            </a:r>
            <a:r>
              <a:rPr lang="ja-JP" altLang="en-US" sz="1100" spc="-120" dirty="0" err="1" smtClean="0">
                <a:solidFill>
                  <a:srgbClr val="231F2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SimSun"/>
              </a:rPr>
              <a:t>へ</a:t>
            </a:r>
            <a:r>
              <a:rPr lang="en-US" altLang="ja-JP" sz="1100" spc="190" dirty="0" smtClean="0">
                <a:solidFill>
                  <a:srgbClr val="231F2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SimSun"/>
              </a:rPr>
              <a:t>FAX</a:t>
            </a:r>
            <a:r>
              <a:rPr lang="ja-JP" altLang="en-US" sz="1100" spc="190" dirty="0" err="1" smtClean="0">
                <a:solidFill>
                  <a:srgbClr val="231F2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SimSun"/>
              </a:rPr>
              <a:t>にて</a:t>
            </a:r>
            <a:r>
              <a:rPr lang="ja-JP" altLang="en-US" sz="1100" spc="-90" dirty="0" smtClean="0">
                <a:solidFill>
                  <a:srgbClr val="231F2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SimSun"/>
              </a:rPr>
              <a:t>お申し込み</a:t>
            </a:r>
            <a:r>
              <a:rPr sz="1100" spc="-90" dirty="0" err="1" smtClean="0">
                <a:solidFill>
                  <a:srgbClr val="231F2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SimSun"/>
              </a:rPr>
              <a:t>ください</a:t>
            </a:r>
            <a:r>
              <a:rPr lang="ja-JP" altLang="en-US" sz="1100" spc="-90" dirty="0" err="1" smtClean="0">
                <a:solidFill>
                  <a:srgbClr val="231F2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SimSun"/>
              </a:rPr>
              <a:t>。</a:t>
            </a:r>
            <a:endParaRPr sz="1100" dirty="0">
              <a:latin typeface="HGPｺﾞｼｯｸM" panose="020B0600000000000000" pitchFamily="50" charset="-128"/>
              <a:ea typeface="HGPｺﾞｼｯｸM" panose="020B0600000000000000" pitchFamily="50" charset="-128"/>
              <a:cs typeface="SimSun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29643" y="6408972"/>
            <a:ext cx="19558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b="1" dirty="0" smtClean="0"/>
              <a:t>※</a:t>
            </a:r>
            <a:r>
              <a:rPr kumimoji="1" lang="ja-JP" altLang="en-US" sz="800" b="1" dirty="0" smtClean="0"/>
              <a:t>来年以降の販売は未定です</a:t>
            </a:r>
            <a:r>
              <a:rPr kumimoji="1" lang="ja-JP" altLang="en-US" sz="800" dirty="0" smtClean="0"/>
              <a:t>。</a:t>
            </a:r>
            <a:endParaRPr kumimoji="1" lang="ja-JP" altLang="en-US" sz="800" dirty="0"/>
          </a:p>
        </p:txBody>
      </p:sp>
      <p:sp>
        <p:nvSpPr>
          <p:cNvPr id="23" name="正方形/長方形 22"/>
          <p:cNvSpPr/>
          <p:nvPr/>
        </p:nvSpPr>
        <p:spPr>
          <a:xfrm>
            <a:off x="2260600" y="6716245"/>
            <a:ext cx="1418968" cy="3621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230288" y="6809155"/>
            <a:ext cx="552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合計</a:t>
            </a:r>
            <a:endParaRPr kumimoji="1" lang="ja-JP" altLang="en-US" sz="1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319568" y="6832238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円</a:t>
            </a:r>
            <a:endParaRPr kumimoji="1" lang="ja-JP" altLang="en-US" sz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7" name="object 18"/>
          <p:cNvSpPr txBox="1"/>
          <p:nvPr/>
        </p:nvSpPr>
        <p:spPr>
          <a:xfrm>
            <a:off x="229643" y="8982193"/>
            <a:ext cx="3462248" cy="375103"/>
          </a:xfrm>
          <a:prstGeom prst="rect">
            <a:avLst/>
          </a:prstGeom>
          <a:ln w="12700">
            <a:solidFill>
              <a:srgbClr val="231F20"/>
            </a:solidFill>
          </a:ln>
        </p:spPr>
        <p:txBody>
          <a:bodyPr vert="horz" wrap="square" lIns="0" tIns="66675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525"/>
              </a:spcBef>
              <a:tabLst>
                <a:tab pos="852805" algn="l"/>
                <a:tab pos="3011805" algn="l"/>
              </a:tabLst>
            </a:pPr>
            <a:r>
              <a:rPr b="1" spc="-179" baseline="7246" dirty="0" err="1" smtClean="0">
                <a:solidFill>
                  <a:srgbClr val="231F2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icrosoft YaHei"/>
              </a:rPr>
              <a:t>豆</a:t>
            </a:r>
            <a:r>
              <a:rPr b="1" spc="-277" baseline="7246" dirty="0" err="1" smtClean="0">
                <a:solidFill>
                  <a:srgbClr val="231F2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icrosoft YaHei"/>
              </a:rPr>
              <a:t>絞</a:t>
            </a:r>
            <a:r>
              <a:rPr b="1" spc="-75" baseline="7246" dirty="0" err="1" smtClean="0">
                <a:solidFill>
                  <a:srgbClr val="231F2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icrosoft YaHei"/>
              </a:rPr>
              <a:t>り</a:t>
            </a:r>
            <a:r>
              <a:rPr lang="ja-JP" altLang="en-US" b="1" baseline="7246" dirty="0">
                <a:solidFill>
                  <a:srgbClr val="231F2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icrosoft YaHei"/>
              </a:rPr>
              <a:t>　</a:t>
            </a:r>
            <a:r>
              <a:rPr lang="ja-JP" altLang="en-US" b="1" baseline="7246" dirty="0" smtClean="0">
                <a:solidFill>
                  <a:srgbClr val="231F2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icrosoft YaHei"/>
              </a:rPr>
              <a:t>     </a:t>
            </a:r>
            <a:r>
              <a:rPr sz="1600" baseline="6666" dirty="0" smtClean="0">
                <a:solidFill>
                  <a:srgbClr val="231F2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icrosoft YaHei"/>
              </a:rPr>
              <a:t>1</a:t>
            </a:r>
            <a:r>
              <a:rPr sz="1600" spc="104" baseline="6666" dirty="0" smtClean="0">
                <a:solidFill>
                  <a:srgbClr val="231F2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icrosoft YaHei"/>
              </a:rPr>
              <a:t>枚</a:t>
            </a:r>
            <a:r>
              <a:rPr lang="ja-JP" altLang="en-US" sz="1600" spc="104" baseline="6666" dirty="0" smtClean="0">
                <a:solidFill>
                  <a:srgbClr val="231F2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icrosoft YaHei"/>
              </a:rPr>
              <a:t>　</a:t>
            </a:r>
            <a:r>
              <a:rPr lang="en-US" altLang="ja-JP" sz="2000" b="1" spc="215" dirty="0" smtClean="0">
                <a:solidFill>
                  <a:srgbClr val="231F2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icrosoft YaHei"/>
              </a:rPr>
              <a:t>600</a:t>
            </a:r>
            <a:r>
              <a:rPr lang="ja-JP" altLang="en-US" sz="1200" spc="215" dirty="0" smtClean="0">
                <a:solidFill>
                  <a:srgbClr val="231F2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icrosoft YaHei"/>
              </a:rPr>
              <a:t>円</a:t>
            </a:r>
            <a:r>
              <a:rPr lang="ja-JP" altLang="en-US" sz="800" spc="215" dirty="0" smtClean="0">
                <a:solidFill>
                  <a:srgbClr val="231F2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icrosoft YaHei"/>
              </a:rPr>
              <a:t>（税込）</a:t>
            </a:r>
            <a:r>
              <a:rPr sz="1200" b="1" baseline="2923" dirty="0">
                <a:solidFill>
                  <a:srgbClr val="231F2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icrosoft YaHei"/>
              </a:rPr>
              <a:t>	</a:t>
            </a:r>
            <a:r>
              <a:rPr lang="en-US" sz="1200" b="1" baseline="2923" dirty="0" smtClean="0">
                <a:solidFill>
                  <a:srgbClr val="231F2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icrosoft YaHei"/>
              </a:rPr>
              <a:t>       </a:t>
            </a:r>
            <a:r>
              <a:rPr sz="1200" spc="-75" baseline="2777" dirty="0" smtClean="0">
                <a:solidFill>
                  <a:srgbClr val="231F2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SimSun"/>
              </a:rPr>
              <a:t>枚</a:t>
            </a:r>
            <a:endParaRPr sz="1200" baseline="2777" dirty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SimSun"/>
            </a:endParaRPr>
          </a:p>
        </p:txBody>
      </p:sp>
      <p:pic>
        <p:nvPicPr>
          <p:cNvPr id="2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 rot="584257">
            <a:off x="5352879" y="1597561"/>
            <a:ext cx="1036976" cy="2739443"/>
          </a:xfrm>
          <a:prstGeom prst="rect">
            <a:avLst/>
          </a:prstGeom>
        </p:spPr>
      </p:pic>
      <p:grpSp>
        <p:nvGrpSpPr>
          <p:cNvPr id="4" name="グループ化 3"/>
          <p:cNvGrpSpPr/>
          <p:nvPr/>
        </p:nvGrpSpPr>
        <p:grpSpPr>
          <a:xfrm rot="242177">
            <a:off x="5120638" y="3986848"/>
            <a:ext cx="1210595" cy="410593"/>
            <a:chOff x="4021994" y="2281438"/>
            <a:chExt cx="1210595" cy="410593"/>
          </a:xfrm>
        </p:grpSpPr>
        <p:sp>
          <p:nvSpPr>
            <p:cNvPr id="3" name="正方形/長方形 2"/>
            <p:cNvSpPr/>
            <p:nvPr/>
          </p:nvSpPr>
          <p:spPr>
            <a:xfrm rot="21353220">
              <a:off x="4021994" y="2281438"/>
              <a:ext cx="1198891" cy="391674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 rot="21365133">
              <a:off x="4023649" y="2291921"/>
              <a:ext cx="1208940" cy="40011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 smtClean="0">
                  <a:solidFill>
                    <a:srgbClr val="FF0000"/>
                  </a:solidFill>
                </a:rPr>
                <a:t>伊那まつり豆絞り</a:t>
              </a:r>
              <a:endParaRPr kumimoji="1" lang="en-US" altLang="ja-JP" sz="1000" b="1" dirty="0" smtClean="0">
                <a:solidFill>
                  <a:srgbClr val="FF0000"/>
                </a:solidFill>
              </a:endParaRPr>
            </a:p>
            <a:p>
              <a:pPr algn="dist"/>
              <a:r>
                <a:rPr kumimoji="1" lang="en-US" altLang="ja-JP" sz="1000" b="1" dirty="0" smtClean="0">
                  <a:solidFill>
                    <a:srgbClr val="FF0000"/>
                  </a:solidFill>
                </a:rPr>
                <a:t>200</a:t>
              </a:r>
              <a:r>
                <a:rPr kumimoji="1" lang="ja-JP" altLang="en-US" sz="1000" b="1" dirty="0" smtClean="0">
                  <a:solidFill>
                    <a:srgbClr val="FF0000"/>
                  </a:solidFill>
                </a:rPr>
                <a:t>本限定販売</a:t>
              </a:r>
              <a:r>
                <a:rPr kumimoji="1" lang="en-US" altLang="ja-JP" sz="1000" b="1" dirty="0" smtClean="0">
                  <a:solidFill>
                    <a:srgbClr val="FF0000"/>
                  </a:solidFill>
                </a:rPr>
                <a:t>!!</a:t>
              </a:r>
              <a:endParaRPr kumimoji="1" lang="ja-JP" altLang="en-US" sz="1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0" name="object 13"/>
          <p:cNvSpPr txBox="1"/>
          <p:nvPr/>
        </p:nvSpPr>
        <p:spPr>
          <a:xfrm>
            <a:off x="166870" y="8093832"/>
            <a:ext cx="6517640" cy="284693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R="4445" algn="just">
              <a:lnSpc>
                <a:spcPct val="100000"/>
              </a:lnSpc>
              <a:spcBef>
                <a:spcPts val="780"/>
              </a:spcBef>
            </a:pPr>
            <a:r>
              <a:rPr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Microsoft YaHei"/>
              </a:rPr>
              <a:t>　申込書を伊那ハウジングセンターに直接お持ち込みいただいた場合は、申込書控えをお渡しします。</a:t>
            </a:r>
            <a:endParaRPr sz="1200" dirty="0">
              <a:latin typeface="HGPｺﾞｼｯｸM" panose="020B0600000000000000" pitchFamily="50" charset="-128"/>
              <a:ea typeface="HGPｺﾞｼｯｸM" panose="020B0600000000000000" pitchFamily="50" charset="-128"/>
              <a:cs typeface="Microsoft YaHei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2044067" y="9417979"/>
            <a:ext cx="1647824" cy="3621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027935" y="9465661"/>
            <a:ext cx="552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合計</a:t>
            </a:r>
            <a:endParaRPr kumimoji="1" lang="ja-JP" altLang="en-US" sz="1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378335" y="9533326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円</a:t>
            </a:r>
            <a:endParaRPr kumimoji="1" lang="ja-JP" altLang="en-US" sz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aphicFrame>
        <p:nvGraphicFramePr>
          <p:cNvPr id="34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862135"/>
              </p:ext>
            </p:extLst>
          </p:nvPr>
        </p:nvGraphicFramePr>
        <p:xfrm>
          <a:off x="3776662" y="8989121"/>
          <a:ext cx="2914751" cy="7843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14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8194"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550" spc="-30" dirty="0">
                          <a:solidFill>
                            <a:srgbClr val="231F20"/>
                          </a:solidFill>
                          <a:latin typeface="SimSun"/>
                          <a:cs typeface="SimSun"/>
                        </a:rPr>
                        <a:t>（</a:t>
                      </a:r>
                      <a:r>
                        <a:rPr sz="550" spc="-50" dirty="0">
                          <a:solidFill>
                            <a:srgbClr val="231F20"/>
                          </a:solidFill>
                          <a:latin typeface="SimSun"/>
                          <a:cs typeface="SimSun"/>
                        </a:rPr>
                        <a:t>フリガナ）</a:t>
                      </a:r>
                      <a:endParaRPr sz="550">
                        <a:latin typeface="SimSun"/>
                        <a:cs typeface="SimSun"/>
                      </a:endParaRPr>
                    </a:p>
                  </a:txBody>
                  <a:tcPr marL="0" marR="0" marT="4064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lg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1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1174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50" b="1" spc="-25" dirty="0">
                          <a:solidFill>
                            <a:srgbClr val="231F20"/>
                          </a:solidFill>
                          <a:latin typeface="Yu Gothic"/>
                          <a:cs typeface="Yu Gothic"/>
                        </a:rPr>
                        <a:t>お名前</a:t>
                      </a:r>
                      <a:endParaRPr sz="950" dirty="0">
                        <a:latin typeface="Yu Gothic"/>
                        <a:cs typeface="Yu Gothic"/>
                      </a:endParaRPr>
                    </a:p>
                  </a:txBody>
                  <a:tcPr marL="0" marR="0" marT="2286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lgDash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2736673" y="7973268"/>
            <a:ext cx="14202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b="1" spc="-75" dirty="0">
                <a:solidFill>
                  <a:srgbClr val="231F2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Microsoft YaHei"/>
              </a:rPr>
              <a:t>《</a:t>
            </a:r>
            <a:r>
              <a:rPr lang="ja-JP" altLang="en-US" sz="1100" b="1" spc="-75" dirty="0">
                <a:solidFill>
                  <a:srgbClr val="231F2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Microsoft YaHei"/>
              </a:rPr>
              <a:t>直接申込者用控え</a:t>
            </a:r>
            <a:r>
              <a:rPr lang="en-US" altLang="ja-JP" sz="1100" b="1" spc="-75" dirty="0">
                <a:solidFill>
                  <a:srgbClr val="231F2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Microsoft YaHei"/>
              </a:rPr>
              <a:t>》</a:t>
            </a:r>
            <a:endParaRPr lang="ja-JP" altLang="en-US" sz="1100" b="1" spc="-75" dirty="0">
              <a:solidFill>
                <a:srgbClr val="231F20"/>
              </a:solidFill>
              <a:latin typeface="HGPｺﾞｼｯｸM" panose="020B0600000000000000" pitchFamily="50" charset="-128"/>
              <a:ea typeface="HGPｺﾞｼｯｸM" panose="020B0600000000000000" pitchFamily="50" charset="-128"/>
              <a:cs typeface="Microsoft YaHei"/>
            </a:endParaRPr>
          </a:p>
          <a:p>
            <a:endParaRPr kumimoji="1" lang="ja-JP" altLang="en-US" sz="11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939263" y="7824211"/>
            <a:ext cx="8443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spc="-75" dirty="0" smtClean="0">
                <a:solidFill>
                  <a:srgbClr val="231F2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Microsoft YaHei"/>
              </a:rPr>
              <a:t>（切り取り線）</a:t>
            </a:r>
            <a:endParaRPr lang="ja-JP" altLang="en-US" sz="1100" b="1" spc="-75" dirty="0">
              <a:solidFill>
                <a:srgbClr val="231F20"/>
              </a:solidFill>
              <a:latin typeface="HGPｺﾞｼｯｸM" panose="020B0600000000000000" pitchFamily="50" charset="-128"/>
              <a:ea typeface="HGPｺﾞｼｯｸM" panose="020B0600000000000000" pitchFamily="50" charset="-128"/>
              <a:cs typeface="Microsoft YaHei"/>
            </a:endParaRPr>
          </a:p>
          <a:p>
            <a:endParaRPr kumimoji="1" lang="ja-JP" altLang="en-US" sz="11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06975" y="1152558"/>
            <a:ext cx="1635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/>
            <a:r>
              <a:rPr kumimoji="1" lang="ja-JP" altLang="en-US" sz="12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●吸汗速乾に優れた</a:t>
            </a:r>
            <a:endParaRPr kumimoji="1" lang="en-US" altLang="ja-JP" sz="1200" b="1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80975" indent="-180975"/>
            <a:r>
              <a:rPr kumimoji="1" lang="ja-JP" altLang="en-US" sz="1200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kumimoji="1" lang="ja-JP" altLang="en-US" sz="12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ドライ素材</a:t>
            </a:r>
            <a:endParaRPr kumimoji="1" lang="en-US" altLang="ja-JP" sz="1200" b="1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106821" y="3953324"/>
            <a:ext cx="709612" cy="276999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kumimoji="1" lang="ja-JP" altLang="en-US" sz="1200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背面</a:t>
            </a:r>
            <a:r>
              <a:rPr kumimoji="1" lang="en-US" altLang="ja-JP" sz="12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  <a:endParaRPr kumimoji="1" lang="ja-JP" altLang="en-US" sz="1200" b="1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40" name="object 13"/>
          <p:cNvSpPr txBox="1"/>
          <p:nvPr/>
        </p:nvSpPr>
        <p:spPr>
          <a:xfrm>
            <a:off x="213790" y="5730691"/>
            <a:ext cx="6517640" cy="269304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ts val="620"/>
              </a:spcBef>
            </a:pPr>
            <a:r>
              <a:rPr lang="ja-JP" altLang="en-US" sz="1100" b="1" spc="-120" dirty="0" smtClean="0">
                <a:solidFill>
                  <a:srgbClr val="231F2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SimSun"/>
              </a:rPr>
              <a:t>　注記１：</a:t>
            </a:r>
            <a:r>
              <a:rPr lang="en-US" altLang="ja-JP" sz="1100" b="1" spc="-120" dirty="0" smtClean="0">
                <a:solidFill>
                  <a:srgbClr val="231F2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SimSun"/>
              </a:rPr>
              <a:t>110</a:t>
            </a:r>
            <a:r>
              <a:rPr lang="ja-JP" altLang="en-US" sz="1100" b="1" spc="-120" dirty="0" err="1" smtClean="0">
                <a:solidFill>
                  <a:srgbClr val="231F2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SimSun"/>
              </a:rPr>
              <a:t>、</a:t>
            </a:r>
            <a:r>
              <a:rPr lang="en-US" altLang="ja-JP" sz="1100" b="1" spc="-120" dirty="0" smtClean="0">
                <a:solidFill>
                  <a:srgbClr val="231F2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SimSun"/>
              </a:rPr>
              <a:t>130</a:t>
            </a:r>
            <a:r>
              <a:rPr lang="ja-JP" altLang="en-US" sz="1100" b="1" spc="-120" dirty="0" err="1" smtClean="0">
                <a:solidFill>
                  <a:srgbClr val="231F2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SimSun"/>
              </a:rPr>
              <a:t>、</a:t>
            </a:r>
            <a:r>
              <a:rPr lang="en-US" altLang="ja-JP" sz="1100" b="1" spc="-120" dirty="0" smtClean="0">
                <a:solidFill>
                  <a:srgbClr val="231F2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SimSun"/>
              </a:rPr>
              <a:t>150</a:t>
            </a:r>
            <a:r>
              <a:rPr lang="ja-JP" altLang="en-US" sz="1100" b="1" spc="-120" dirty="0" smtClean="0">
                <a:solidFill>
                  <a:srgbClr val="231F2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SimSun"/>
              </a:rPr>
              <a:t>は</a:t>
            </a:r>
            <a:r>
              <a:rPr lang="ja-JP" altLang="en-US" sz="1100" b="1" spc="-120" dirty="0" smtClean="0">
                <a:solidFill>
                  <a:srgbClr val="00B0F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SimSun"/>
              </a:rPr>
              <a:t>ジュニア向け</a:t>
            </a:r>
            <a:r>
              <a:rPr lang="ja-JP" altLang="en-US" sz="1100" b="1" spc="-120" dirty="0" smtClean="0">
                <a:solidFill>
                  <a:srgbClr val="231F2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SimSun"/>
              </a:rPr>
              <a:t>です。注記２：男性用のサイズになりますのでご注意ください。</a:t>
            </a:r>
            <a:endParaRPr sz="1100" b="1" dirty="0">
              <a:latin typeface="HGPｺﾞｼｯｸM" panose="020B0600000000000000" pitchFamily="50" charset="-128"/>
              <a:ea typeface="HGPｺﾞｼｯｸM" panose="020B0600000000000000" pitchFamily="50" charset="-128"/>
              <a:cs typeface="SimSun"/>
            </a:endParaRPr>
          </a:p>
        </p:txBody>
      </p:sp>
      <p:graphicFrame>
        <p:nvGraphicFramePr>
          <p:cNvPr id="44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721481"/>
              </p:ext>
            </p:extLst>
          </p:nvPr>
        </p:nvGraphicFramePr>
        <p:xfrm>
          <a:off x="237855" y="8426207"/>
          <a:ext cx="6444000" cy="492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425670350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64638897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141592965"/>
                    </a:ext>
                  </a:extLst>
                </a:gridCol>
              </a:tblGrid>
              <a:tr h="200660">
                <a:tc rowSpan="2">
                  <a:txBody>
                    <a:bodyPr/>
                    <a:lstStyle/>
                    <a:p>
                      <a:pPr marL="628650" indent="0">
                        <a:lnSpc>
                          <a:spcPts val="1375"/>
                        </a:lnSpc>
                      </a:pPr>
                      <a:endParaRPr lang="en-US" altLang="zh-CN" sz="800" b="0" baseline="0" dirty="0">
                        <a:solidFill>
                          <a:schemeClr val="tx1"/>
                        </a:solidFill>
                        <a:latin typeface="Microsoft YaHei"/>
                        <a:ea typeface="+mn-ea"/>
                        <a:cs typeface="Microsoft YaHei"/>
                      </a:endParaRPr>
                    </a:p>
                    <a:p>
                      <a:pPr marL="0" indent="0">
                        <a:lnSpc>
                          <a:spcPts val="1375"/>
                        </a:lnSpc>
                      </a:pPr>
                      <a:r>
                        <a:rPr lang="en-US" altLang="zh-CN" sz="1600" b="0" baseline="6666" dirty="0" smtClean="0">
                          <a:solidFill>
                            <a:srgbClr val="231F2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Microsoft YaHei"/>
                        </a:rPr>
                        <a:t>1</a:t>
                      </a:r>
                      <a:r>
                        <a:rPr lang="zh-CN" altLang="en-US" sz="1600" b="0" spc="104" baseline="6666" dirty="0" smtClean="0">
                          <a:solidFill>
                            <a:srgbClr val="231F2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Microsoft YaHei"/>
                        </a:rPr>
                        <a:t>枚</a:t>
                      </a:r>
                      <a:r>
                        <a:rPr lang="en-US" altLang="ja-JP" sz="2000" b="1" spc="215" baseline="0" dirty="0" smtClean="0">
                          <a:solidFill>
                            <a:srgbClr val="231F2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Microsoft YaHei"/>
                        </a:rPr>
                        <a:t>1,600</a:t>
                      </a:r>
                      <a:r>
                        <a:rPr lang="zh-CN" altLang="en-US" sz="1200" b="0" spc="215" dirty="0" smtClean="0">
                          <a:solidFill>
                            <a:srgbClr val="231F2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Microsoft YaHei"/>
                        </a:rPr>
                        <a:t>円</a:t>
                      </a:r>
                      <a:r>
                        <a:rPr lang="zh-CN" altLang="en-US" sz="800" b="0" spc="215" dirty="0" smtClean="0">
                          <a:solidFill>
                            <a:srgbClr val="231F2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Microsoft YaHei"/>
                        </a:rPr>
                        <a:t>（税込）</a:t>
                      </a:r>
                      <a:endParaRPr sz="1150" b="0" dirty="0">
                        <a:latin typeface="Microsoft YaHei"/>
                        <a:cs typeface="Microsoft YaHei"/>
                      </a:endParaRPr>
                    </a:p>
                  </a:txBody>
                  <a:tcPr marL="0" marR="0" marT="10350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ja-JP" altLang="en-US" sz="900" b="1" spc="-80" dirty="0" smtClean="0">
                          <a:solidFill>
                            <a:srgbClr val="231F20"/>
                          </a:solidFill>
                          <a:latin typeface="SimSun"/>
                          <a:cs typeface="SimSun"/>
                        </a:rPr>
                        <a:t>サイズ</a:t>
                      </a:r>
                      <a:endParaRPr lang="ja-JP" altLang="en-US" sz="900" b="1" dirty="0">
                        <a:latin typeface="SimSun"/>
                        <a:cs typeface="SimSun"/>
                      </a:endParaRPr>
                    </a:p>
                  </a:txBody>
                  <a:tcPr marL="0" marR="0" marT="1714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en-US" altLang="ja-JP" sz="1000" b="1" dirty="0" smtClean="0">
                          <a:solidFill>
                            <a:schemeClr val="accent1"/>
                          </a:solidFill>
                          <a:latin typeface="SimSun"/>
                          <a:cs typeface="SimSun"/>
                        </a:rPr>
                        <a:t>110</a:t>
                      </a:r>
                      <a:endParaRPr sz="1000" b="1" dirty="0">
                        <a:solidFill>
                          <a:schemeClr val="accent1"/>
                        </a:solidFill>
                        <a:latin typeface="SimSun"/>
                        <a:cs typeface="SimSun"/>
                      </a:endParaRPr>
                    </a:p>
                  </a:txBody>
                  <a:tcPr marL="0" marR="0" marT="1714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en-US" altLang="ja-JP" sz="1000" b="1" spc="140" dirty="0" smtClean="0">
                          <a:solidFill>
                            <a:schemeClr val="accent1"/>
                          </a:solidFill>
                          <a:latin typeface="SimSun"/>
                          <a:cs typeface="SimSun"/>
                        </a:rPr>
                        <a:t>130</a:t>
                      </a:r>
                      <a:endParaRPr sz="1000" b="1" dirty="0">
                        <a:solidFill>
                          <a:schemeClr val="accent1"/>
                        </a:solidFill>
                        <a:latin typeface="SimSun"/>
                        <a:cs typeface="SimSun"/>
                      </a:endParaRPr>
                    </a:p>
                  </a:txBody>
                  <a:tcPr marL="0" marR="0" marT="1714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en-US" altLang="ja-JP" sz="1000" b="1" spc="114" dirty="0" smtClean="0">
                          <a:solidFill>
                            <a:schemeClr val="accent1"/>
                          </a:solidFill>
                          <a:latin typeface="SimSun"/>
                          <a:cs typeface="SimSun"/>
                        </a:rPr>
                        <a:t>150</a:t>
                      </a:r>
                      <a:endParaRPr sz="1000" b="1" dirty="0">
                        <a:solidFill>
                          <a:schemeClr val="accent1"/>
                        </a:solidFill>
                        <a:latin typeface="SimSun"/>
                        <a:cs typeface="SimSun"/>
                      </a:endParaRPr>
                    </a:p>
                  </a:txBody>
                  <a:tcPr marL="0" marR="0" marT="1714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50" b="1" spc="140" dirty="0">
                          <a:solidFill>
                            <a:schemeClr val="tx1"/>
                          </a:solidFill>
                          <a:latin typeface="SimSun"/>
                          <a:cs typeface="SimSun"/>
                        </a:rPr>
                        <a:t>SS</a:t>
                      </a:r>
                      <a:endParaRPr sz="1050" b="1" dirty="0">
                        <a:solidFill>
                          <a:schemeClr val="tx1"/>
                        </a:solidFill>
                        <a:latin typeface="SimSun"/>
                        <a:cs typeface="SimSun"/>
                      </a:endParaRPr>
                    </a:p>
                  </a:txBody>
                  <a:tcPr marL="0" marR="0" marT="1714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b="1" spc="114" dirty="0">
                          <a:solidFill>
                            <a:schemeClr val="tx1"/>
                          </a:solidFill>
                          <a:latin typeface="SimSun"/>
                          <a:cs typeface="SimSun"/>
                        </a:rPr>
                        <a:t>S</a:t>
                      </a:r>
                      <a:endParaRPr sz="1000" b="1" dirty="0">
                        <a:solidFill>
                          <a:schemeClr val="tx1"/>
                        </a:solidFill>
                        <a:latin typeface="SimSun"/>
                        <a:cs typeface="SimSun"/>
                      </a:endParaRPr>
                    </a:p>
                  </a:txBody>
                  <a:tcPr marL="0" marR="0" marT="1714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b="1" spc="395" dirty="0">
                          <a:solidFill>
                            <a:schemeClr val="tx1"/>
                          </a:solidFill>
                          <a:latin typeface="SimSun"/>
                          <a:cs typeface="SimSun"/>
                        </a:rPr>
                        <a:t>M</a:t>
                      </a:r>
                      <a:endParaRPr sz="1000" b="1" dirty="0">
                        <a:solidFill>
                          <a:schemeClr val="tx1"/>
                        </a:solidFill>
                        <a:latin typeface="SimSun"/>
                        <a:cs typeface="SimSun"/>
                      </a:endParaRPr>
                    </a:p>
                  </a:txBody>
                  <a:tcPr marL="0" marR="0" marT="17145" marB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b="1" spc="50" dirty="0">
                          <a:solidFill>
                            <a:schemeClr val="tx1"/>
                          </a:solidFill>
                          <a:latin typeface="SimSun"/>
                          <a:cs typeface="SimSun"/>
                        </a:rPr>
                        <a:t>L</a:t>
                      </a:r>
                      <a:endParaRPr sz="1000" b="1" dirty="0">
                        <a:solidFill>
                          <a:schemeClr val="tx1"/>
                        </a:solidFill>
                        <a:latin typeface="SimSun"/>
                        <a:cs typeface="SimSun"/>
                      </a:endParaRPr>
                    </a:p>
                  </a:txBody>
                  <a:tcPr marL="0" marR="0" marT="1714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b="1" spc="75" dirty="0">
                          <a:solidFill>
                            <a:schemeClr val="tx1"/>
                          </a:solidFill>
                          <a:latin typeface="SimSun"/>
                          <a:cs typeface="SimSun"/>
                        </a:rPr>
                        <a:t>LL</a:t>
                      </a:r>
                      <a:endParaRPr sz="1000" b="1" dirty="0">
                        <a:solidFill>
                          <a:schemeClr val="tx1"/>
                        </a:solidFill>
                        <a:latin typeface="SimSun"/>
                        <a:cs typeface="SimSun"/>
                      </a:endParaRPr>
                    </a:p>
                  </a:txBody>
                  <a:tcPr marL="0" marR="0" marT="1714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b="1" spc="100" dirty="0">
                          <a:solidFill>
                            <a:schemeClr val="tx1"/>
                          </a:solidFill>
                          <a:latin typeface="SimSun"/>
                          <a:cs typeface="SimSun"/>
                        </a:rPr>
                        <a:t>3L</a:t>
                      </a:r>
                      <a:endParaRPr sz="1000" b="1" dirty="0">
                        <a:solidFill>
                          <a:schemeClr val="tx1"/>
                        </a:solidFill>
                        <a:latin typeface="SimSun"/>
                        <a:cs typeface="SimSun"/>
                      </a:endParaRPr>
                    </a:p>
                  </a:txBody>
                  <a:tcPr marL="0" marR="0" marT="1714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en-US" altLang="ja-JP" sz="1000" b="1" dirty="0" smtClean="0">
                          <a:solidFill>
                            <a:schemeClr val="tx1"/>
                          </a:solidFill>
                          <a:latin typeface="SimSun"/>
                          <a:cs typeface="SimSun"/>
                        </a:rPr>
                        <a:t>4L</a:t>
                      </a:r>
                      <a:endParaRPr sz="1000" b="1" dirty="0">
                        <a:solidFill>
                          <a:schemeClr val="tx1"/>
                        </a:solidFill>
                        <a:latin typeface="SimSun"/>
                        <a:cs typeface="SimSun"/>
                      </a:endParaRPr>
                    </a:p>
                  </a:txBody>
                  <a:tcPr marL="0" marR="0" marT="1714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en-US" altLang="ja-JP" sz="1000" b="1" dirty="0" smtClean="0">
                          <a:solidFill>
                            <a:schemeClr val="tx1"/>
                          </a:solidFill>
                          <a:latin typeface="SimSun"/>
                          <a:cs typeface="SimSun"/>
                        </a:rPr>
                        <a:t>5L</a:t>
                      </a:r>
                      <a:endParaRPr sz="1000" b="1" dirty="0">
                        <a:solidFill>
                          <a:schemeClr val="tx1"/>
                        </a:solidFill>
                        <a:latin typeface="SimSun"/>
                        <a:cs typeface="SimSun"/>
                      </a:endParaRPr>
                    </a:p>
                  </a:txBody>
                  <a:tcPr marL="0" marR="0" marT="1714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4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350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lang="ja-JP" altLang="en-US" sz="1000" dirty="0" smtClean="0">
                          <a:latin typeface="SimSun"/>
                          <a:cs typeface="SimSun"/>
                        </a:rPr>
                        <a:t>枚数</a:t>
                      </a:r>
                      <a:endParaRPr sz="1000" dirty="0">
                        <a:latin typeface="SimSun"/>
                        <a:cs typeface="SimSun"/>
                      </a:endParaRPr>
                    </a:p>
                  </a:txBody>
                  <a:tcPr marL="0" marR="0" marT="116839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lang="ja-JP" altLang="en-US" sz="900" spc="-25" dirty="0" smtClean="0">
                          <a:solidFill>
                            <a:srgbClr val="231F20"/>
                          </a:solidFill>
                          <a:latin typeface="SimSun"/>
                          <a:cs typeface="SimSun"/>
                        </a:rPr>
                        <a:t>　　</a:t>
                      </a:r>
                      <a:r>
                        <a:rPr sz="900" spc="-25" dirty="0" smtClean="0">
                          <a:solidFill>
                            <a:srgbClr val="231F20"/>
                          </a:solidFill>
                          <a:latin typeface="SimSun"/>
                          <a:cs typeface="SimSun"/>
                        </a:rPr>
                        <a:t>数</a:t>
                      </a:r>
                      <a:endParaRPr sz="900" dirty="0">
                        <a:latin typeface="SimSun"/>
                        <a:cs typeface="SimSun"/>
                      </a:endParaRPr>
                    </a:p>
                  </a:txBody>
                  <a:tcPr marL="0" marR="0" marT="116839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1613" indent="0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lang="ja-JP" altLang="en-US" sz="900" spc="-25" dirty="0" smtClean="0">
                          <a:solidFill>
                            <a:srgbClr val="231F20"/>
                          </a:solidFill>
                          <a:latin typeface="SimSun"/>
                          <a:cs typeface="SimSun"/>
                        </a:rPr>
                        <a:t>数</a:t>
                      </a:r>
                      <a:endParaRPr sz="900" dirty="0">
                        <a:latin typeface="SimSun"/>
                        <a:cs typeface="SimSun"/>
                      </a:endParaRPr>
                    </a:p>
                  </a:txBody>
                  <a:tcPr marL="0" marR="0" marT="116839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1305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lang="ja-JP" altLang="en-US" sz="900" spc="-25" dirty="0" smtClean="0">
                          <a:solidFill>
                            <a:srgbClr val="231F20"/>
                          </a:solidFill>
                          <a:latin typeface="SimSun"/>
                          <a:cs typeface="SimSun"/>
                        </a:rPr>
                        <a:t>数</a:t>
                      </a:r>
                      <a:endParaRPr sz="900" dirty="0">
                        <a:latin typeface="SimSun"/>
                        <a:cs typeface="SimSun"/>
                      </a:endParaRPr>
                    </a:p>
                  </a:txBody>
                  <a:tcPr marL="0" marR="0" marT="116839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0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900" spc="-50" dirty="0">
                          <a:solidFill>
                            <a:srgbClr val="231F20"/>
                          </a:solidFill>
                          <a:latin typeface="SimSun"/>
                          <a:cs typeface="SimSun"/>
                        </a:rPr>
                        <a:t>枚</a:t>
                      </a:r>
                      <a:endParaRPr sz="900" dirty="0">
                        <a:latin typeface="SimSun"/>
                        <a:cs typeface="SimSun"/>
                      </a:endParaRPr>
                    </a:p>
                  </a:txBody>
                  <a:tcPr marL="0" marR="0" marT="116839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6860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900" spc="-50" dirty="0">
                          <a:solidFill>
                            <a:srgbClr val="231F20"/>
                          </a:solidFill>
                          <a:latin typeface="SimSun"/>
                          <a:cs typeface="SimSun"/>
                        </a:rPr>
                        <a:t>枚</a:t>
                      </a:r>
                      <a:endParaRPr sz="900" dirty="0">
                        <a:latin typeface="SimSun"/>
                        <a:cs typeface="SimSun"/>
                      </a:endParaRPr>
                    </a:p>
                  </a:txBody>
                  <a:tcPr marL="0" marR="0" marT="116839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900" spc="-50" dirty="0">
                          <a:solidFill>
                            <a:srgbClr val="231F20"/>
                          </a:solidFill>
                          <a:latin typeface="SimSun"/>
                          <a:cs typeface="SimSun"/>
                        </a:rPr>
                        <a:t>枚</a:t>
                      </a:r>
                      <a:endParaRPr sz="900" dirty="0">
                        <a:latin typeface="SimSun"/>
                        <a:cs typeface="SimSun"/>
                      </a:endParaRPr>
                    </a:p>
                  </a:txBody>
                  <a:tcPr marL="0" marR="0" marT="116839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2415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900" spc="-50" dirty="0">
                          <a:solidFill>
                            <a:srgbClr val="231F20"/>
                          </a:solidFill>
                          <a:latin typeface="SimSun"/>
                          <a:cs typeface="SimSun"/>
                        </a:rPr>
                        <a:t>枚</a:t>
                      </a:r>
                      <a:endParaRPr sz="900" dirty="0">
                        <a:latin typeface="SimSun"/>
                        <a:cs typeface="SimSun"/>
                      </a:endParaRPr>
                    </a:p>
                  </a:txBody>
                  <a:tcPr marL="0" marR="0" marT="116839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9875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900" spc="-50" dirty="0">
                          <a:solidFill>
                            <a:srgbClr val="231F20"/>
                          </a:solidFill>
                          <a:latin typeface="SimSun"/>
                          <a:cs typeface="SimSun"/>
                        </a:rPr>
                        <a:t>枚</a:t>
                      </a:r>
                      <a:endParaRPr sz="900" dirty="0">
                        <a:latin typeface="SimSun"/>
                        <a:cs typeface="SimSun"/>
                      </a:endParaRPr>
                    </a:p>
                  </a:txBody>
                  <a:tcPr marL="0" marR="0" marT="116839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900" spc="-50" dirty="0">
                          <a:solidFill>
                            <a:srgbClr val="231F20"/>
                          </a:solidFill>
                          <a:latin typeface="SimSun"/>
                          <a:cs typeface="SimSun"/>
                        </a:rPr>
                        <a:t>枚</a:t>
                      </a:r>
                      <a:endParaRPr sz="900" dirty="0">
                        <a:latin typeface="SimSun"/>
                        <a:cs typeface="SimSun"/>
                      </a:endParaRPr>
                    </a:p>
                  </a:txBody>
                  <a:tcPr marL="0" marR="0" marT="116839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endParaRPr sz="1000" dirty="0">
                        <a:latin typeface="SimSun"/>
                        <a:cs typeface="SimSun"/>
                      </a:endParaRPr>
                    </a:p>
                  </a:txBody>
                  <a:tcPr marL="0" marR="0" marT="116839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endParaRPr sz="1000" dirty="0">
                        <a:latin typeface="SimSun"/>
                        <a:cs typeface="SimSun"/>
                      </a:endParaRPr>
                    </a:p>
                  </a:txBody>
                  <a:tcPr marL="0" marR="0" marT="116839" marB="0">
                    <a:lnL w="6350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5"/>
          <a:srcRect r="2911"/>
          <a:stretch/>
        </p:blipFill>
        <p:spPr>
          <a:xfrm>
            <a:off x="69345" y="2428210"/>
            <a:ext cx="1895938" cy="2000137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709948" y="3994400"/>
            <a:ext cx="642678" cy="276999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kumimoji="1" lang="ja-JP" altLang="en-US" sz="12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前面</a:t>
            </a:r>
            <a:r>
              <a:rPr kumimoji="1" lang="en-US" altLang="ja-JP" sz="12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  <a:endParaRPr kumimoji="1" lang="ja-JP" altLang="en-US" sz="1200" b="1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26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318</TotalTime>
  <Words>306</Words>
  <Application>Microsoft Office PowerPoint</Application>
  <PresentationFormat>A4 210 x 297 mm</PresentationFormat>
  <Paragraphs>91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4" baseType="lpstr">
      <vt:lpstr>等线</vt:lpstr>
      <vt:lpstr>HGPｺﾞｼｯｸM</vt:lpstr>
      <vt:lpstr>HGP創英角ｺﾞｼｯｸUB</vt:lpstr>
      <vt:lpstr>Microsoft YaHei</vt:lpstr>
      <vt:lpstr>SimSun</vt:lpstr>
      <vt:lpstr>Yu Gothic</vt:lpstr>
      <vt:lpstr>Yu Gothic</vt:lpstr>
      <vt:lpstr>游ゴシック Light</vt:lpstr>
      <vt:lpstr>Arial</vt:lpstr>
      <vt:lpstr>Calibri</vt:lpstr>
      <vt:lpstr>Calibri Light</vt:lpstr>
      <vt:lpstr>Times New Roman</vt:lpstr>
      <vt:lpstr>Office テーマ</vt:lpstr>
      <vt:lpstr>第68回伊那まつり オリジナルTシャツ&amp;豆絞り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第68回伊那まつり オリジナルTシャツ&amp;豆絞り</dc:title>
  <dc:creator>武田祐也</dc:creator>
  <cp:lastModifiedBy>武田祐也</cp:lastModifiedBy>
  <cp:revision>10</cp:revision>
  <dcterms:created xsi:type="dcterms:W3CDTF">2025-04-29T08:14:54Z</dcterms:created>
  <dcterms:modified xsi:type="dcterms:W3CDTF">2025-06-11T06:53:09Z</dcterms:modified>
</cp:coreProperties>
</file>