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"/>
  </p:notesMasterIdLst>
  <p:sldIdLst>
    <p:sldId id="256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9C"/>
    <a:srgbClr val="FF6699"/>
    <a:srgbClr val="FF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901"/>
    <p:restoredTop sz="94660"/>
  </p:normalViewPr>
  <p:slideViewPr>
    <p:cSldViewPr snapToGrid="0">
      <p:cViewPr>
        <p:scale>
          <a:sx n="80" d="100"/>
          <a:sy n="80" d="100"/>
        </p:scale>
        <p:origin x="-786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378BA-A672-4323-AFA2-F115A45867E6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26B5-684B-4392-AC1D-1FC8B9067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4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526B5-684B-4392-AC1D-1FC8B9067EB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807677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71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20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82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88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05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27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85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50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49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20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25058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AB30-5CA0-45AF-907A-CC14606C9635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B5B1-72EE-4BE5-9DFD-E29D1E1E7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24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slideLayout" Target="../slideLayouts/slideLayout1.xml" /><Relationship Id="rId6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グループ 36"/>
          <p:cNvGrpSpPr/>
          <p:nvPr/>
        </p:nvGrpSpPr>
        <p:grpSpPr>
          <a:xfrm>
            <a:off x="198426" y="901520"/>
            <a:ext cx="4007347" cy="3422581"/>
            <a:chOff x="198426" y="901520"/>
            <a:chExt cx="4007347" cy="3422581"/>
          </a:xfrm>
        </p:grpSpPr>
        <p:pic>
          <p:nvPicPr>
            <p:cNvPr id="1132" name="図 35"/>
            <p:cNvPicPr>
              <a:picLocks noChangeAspect="1"/>
            </p:cNvPicPr>
            <p:nvPr/>
          </p:nvPicPr>
          <p:blipFill>
            <a:blip r:embed="rId1"/>
            <a:srcRect l="1389" t="1675" r="2315" b="8961"/>
            <a:stretch>
              <a:fillRect/>
            </a:stretch>
          </p:blipFill>
          <p:spPr>
            <a:xfrm>
              <a:off x="198426" y="901520"/>
              <a:ext cx="4007347" cy="3422581"/>
            </a:xfrm>
            <a:prstGeom prst="rect">
              <a:avLst/>
            </a:prstGeom>
          </p:spPr>
        </p:pic>
        <p:pic>
          <p:nvPicPr>
            <p:cNvPr id="1137" name="図 36"/>
            <p:cNvPicPr>
              <a:picLocks noChangeAspect="1"/>
            </p:cNvPicPr>
            <p:nvPr/>
          </p:nvPicPr>
          <p:blipFill>
            <a:blip r:embed="rId2"/>
            <a:srcRect l="11508" t="15631" r="2933" b="16748"/>
            <a:stretch>
              <a:fillRect/>
            </a:stretch>
          </p:blipFill>
          <p:spPr>
            <a:xfrm>
              <a:off x="1235060" y="1208793"/>
              <a:ext cx="1882721" cy="2105384"/>
            </a:xfrm>
            <a:prstGeom prst="rect">
              <a:avLst/>
            </a:prstGeom>
          </p:spPr>
        </p:pic>
      </p:grpSp>
      <p:sp>
        <p:nvSpPr>
          <p:cNvPr id="1107" name="四角形 40"/>
          <p:cNvSpPr/>
          <p:nvPr/>
        </p:nvSpPr>
        <p:spPr>
          <a:xfrm>
            <a:off x="-296357" y="-105833"/>
            <a:ext cx="7510244" cy="910166"/>
          </a:xfrm>
          <a:prstGeom prst="rect">
            <a:avLst/>
          </a:prstGeom>
          <a:solidFill>
            <a:srgbClr val="FFFFBE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aphicFrame>
        <p:nvGraphicFramePr>
          <p:cNvPr id="110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46656"/>
              </p:ext>
            </p:extLst>
          </p:nvPr>
        </p:nvGraphicFramePr>
        <p:xfrm>
          <a:off x="237855" y="5220536"/>
          <a:ext cx="5652000" cy="492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200660">
                <a:tc rowSpan="2">
                  <a:txBody>
                    <a:bodyPr/>
                    <a:lstStyle/>
                    <a:p>
                      <a:pPr marL="628650" indent="0">
                        <a:lnSpc>
                          <a:spcPts val="1375"/>
                        </a:lnSpc>
                      </a:pPr>
                      <a:endParaRPr lang="en-US" altLang="zh-CN" sz="800" b="0" baseline="0" dirty="0">
                        <a:solidFill>
                          <a:schemeClr val="tx1"/>
                        </a:solidFill>
                        <a:latin typeface="Microsoft YaHei"/>
                        <a:ea typeface="+mn-ea"/>
                        <a:cs typeface="Microsoft YaHei"/>
                      </a:endParaRPr>
                    </a:p>
                    <a:p>
                      <a:pPr marL="0" indent="0">
                        <a:lnSpc>
                          <a:spcPts val="1375"/>
                        </a:lnSpc>
                      </a:pPr>
                      <a:r>
                        <a:rPr lang="en-US" altLang="zh-CN" sz="1600" b="0" baseline="6666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 1</a:t>
                      </a:r>
                      <a:r>
                        <a:rPr lang="zh-CN" altLang="en-US" sz="1600" b="0" spc="104" baseline="6666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枚</a:t>
                      </a:r>
                      <a:r>
                        <a:rPr lang="en-US" altLang="ja-JP" sz="2000" b="1" spc="215" baseline="0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1,600</a:t>
                      </a:r>
                      <a:r>
                        <a:rPr lang="zh-CN" altLang="en-US" sz="1200" b="0" spc="215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円</a:t>
                      </a:r>
                      <a:r>
                        <a:rPr lang="zh-CN" altLang="en-US" sz="800" b="0" spc="215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（税込）</a:t>
                      </a:r>
                      <a:endParaRPr sz="1150" b="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1035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ja-JP" altLang="en-US" sz="900" b="1" spc="-80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サイズ</a:t>
                      </a:r>
                      <a:endParaRPr lang="ja-JP" altLang="en-US" sz="900" b="1" dirty="0"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spc="114" dirty="0" smtClean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150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b="1" spc="14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SS</a:t>
                      </a:r>
                      <a:endParaRPr sz="105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114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S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395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M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5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75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LL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10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3L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dirty="0" smtClean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4L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dirty="0" smtClean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5L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1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1000" dirty="0" smtClean="0">
                          <a:latin typeface="SimSun"/>
                          <a:cs typeface="SimSun"/>
                        </a:rPr>
                        <a:t>枚数</a:t>
                      </a: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900" spc="-25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数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109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43580"/>
              </p:ext>
            </p:extLst>
          </p:nvPr>
        </p:nvGraphicFramePr>
        <p:xfrm>
          <a:off x="3776662" y="6119747"/>
          <a:ext cx="2914751" cy="17260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338"/>
                <a:gridCol w="359409"/>
                <a:gridCol w="213359"/>
                <a:gridCol w="350520"/>
                <a:gridCol w="1254125"/>
              </a:tblGrid>
              <a:tr h="204159">
                <a:tc gridSpan="5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50" spc="-3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（</a:t>
                      </a:r>
                      <a:r>
                        <a:rPr sz="5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フリガナ）</a:t>
                      </a:r>
                      <a:endParaRPr sz="550">
                        <a:latin typeface="SimSun"/>
                        <a:cs typeface="SimSun"/>
                      </a:endParaRPr>
                    </a:p>
                  </a:txBody>
                  <a:tcPr marL="0" marR="0" marT="4064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lgDash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89644">
                <a:tc gridSpan="5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950" b="0" spc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950" b="0" spc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950" b="1" spc="-25" dirty="0" err="1" smtClean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お名前</a:t>
                      </a:r>
                      <a:endParaRPr sz="950" dirty="0">
                        <a:latin typeface="Yu Gothic"/>
                        <a:cs typeface="Yu Gothic"/>
                      </a:endParaRPr>
                    </a:p>
                  </a:txBody>
                  <a:tcPr marL="0" marR="0" marT="2286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lgDash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556066">
                <a:tc>
                  <a:txBody>
                    <a:bodyPr/>
                    <a:lstStyle/>
                    <a:p>
                      <a:pPr marR="161925" algn="ctr">
                        <a:lnSpc>
                          <a:spcPct val="100000"/>
                        </a:lnSpc>
                      </a:pPr>
                      <a:endParaRPr lang="en-US" sz="950" b="0" spc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161925" algn="ctr">
                        <a:lnSpc>
                          <a:spcPct val="100000"/>
                        </a:lnSpc>
                      </a:pPr>
                      <a:r>
                        <a:rPr sz="950" b="1" spc="60" dirty="0" err="1" smtClean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住所</a:t>
                      </a:r>
                      <a:r>
                        <a:rPr sz="950" b="1" spc="60" dirty="0" smtClean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  </a:t>
                      </a:r>
                      <a:r>
                        <a:rPr sz="1125" spc="-187" baseline="59259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（</a:t>
                      </a:r>
                      <a:r>
                        <a:rPr sz="1125" spc="-75" baseline="59259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〒</a:t>
                      </a:r>
                      <a:endParaRPr sz="1125" baseline="59259" dirty="0">
                        <a:latin typeface="SimSun"/>
                        <a:cs typeface="SimSun"/>
                      </a:endParaRPr>
                    </a:p>
                  </a:txBody>
                  <a:tcPr marL="0" marR="0" marT="2349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-</a:t>
                      </a:r>
                      <a:endParaRPr sz="750">
                        <a:latin typeface="SimSun"/>
                        <a:cs typeface="SimSun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）</a:t>
                      </a:r>
                      <a:endParaRPr sz="750">
                        <a:latin typeface="SimSun"/>
                        <a:cs typeface="SimSun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/>
                </a:extLst>
              </a:tr>
              <a:tr h="476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92710" algn="ctr">
                        <a:lnSpc>
                          <a:spcPct val="100000"/>
                        </a:lnSpc>
                      </a:pPr>
                      <a:r>
                        <a:rPr lang="en-US" sz="950" b="1" spc="-20" dirty="0" smtClean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 </a:t>
                      </a:r>
                      <a:r>
                        <a:rPr sz="950" b="1" spc="-20" dirty="0" err="1" smtClean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連絡先</a:t>
                      </a:r>
                      <a:r>
                        <a:rPr sz="950" b="1" spc="-20" dirty="0" err="1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TEL</a:t>
                      </a:r>
                      <a:r>
                        <a:rPr sz="950" b="1" spc="-20" dirty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.</a:t>
                      </a:r>
                      <a:endParaRPr sz="950" dirty="0">
                        <a:latin typeface="Yu Gothic"/>
                        <a:cs typeface="Yu Gothic"/>
                      </a:endParaRPr>
                    </a:p>
                  </a:txBody>
                  <a:tcPr marL="0" marR="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-</a:t>
                      </a:r>
                      <a:endParaRPr sz="750" dirty="0">
                        <a:latin typeface="SimSun"/>
                        <a:cs typeface="SimSun"/>
                      </a:endParaRPr>
                    </a:p>
                  </a:txBody>
                  <a:tcPr marL="0" marR="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-</a:t>
                      </a:r>
                      <a:endParaRPr sz="750" dirty="0">
                        <a:latin typeface="SimSun"/>
                        <a:cs typeface="SimSun"/>
                      </a:endParaRPr>
                    </a:p>
                  </a:txBody>
                  <a:tcPr marL="0" marR="0" marB="0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10" name="object 12"/>
          <p:cNvSpPr txBox="1"/>
          <p:nvPr/>
        </p:nvSpPr>
        <p:spPr>
          <a:xfrm>
            <a:off x="215825" y="4836424"/>
            <a:ext cx="6491605" cy="315659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46355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365"/>
              </a:spcBef>
            </a:pPr>
            <a:r>
              <a:rPr sz="1400" b="1" spc="55" dirty="0" smtClean="0">
                <a:solidFill>
                  <a:srgbClr val="FFFFFF"/>
                </a:solidFill>
                <a:latin typeface="Microsoft YaHei"/>
                <a:cs typeface="Microsoft YaHei"/>
              </a:rPr>
              <a:t>第69</a:t>
            </a:r>
            <a:r>
              <a:rPr sz="14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回伊那まつり  </a:t>
            </a:r>
            <a:r>
              <a:rPr sz="2625" b="1" spc="-270" baseline="-3174" dirty="0" err="1">
                <a:solidFill>
                  <a:srgbClr val="FFFFFF"/>
                </a:solidFill>
                <a:latin typeface="Yu Gothic"/>
                <a:cs typeface="Yu Gothic"/>
              </a:rPr>
              <a:t>オリジナル</a:t>
            </a:r>
            <a:r>
              <a:rPr sz="2625" b="1" spc="-150" baseline="-3174" dirty="0" err="1">
                <a:solidFill>
                  <a:srgbClr val="FFFFFF"/>
                </a:solidFill>
                <a:latin typeface="Yu Gothic"/>
                <a:cs typeface="Yu Gothic"/>
              </a:rPr>
              <a:t>T</a:t>
            </a:r>
            <a:r>
              <a:rPr sz="2625" b="1" spc="-150" baseline="-3174" dirty="0" err="1" smtClean="0">
                <a:solidFill>
                  <a:srgbClr val="FFFFFF"/>
                </a:solidFill>
                <a:latin typeface="Yu Gothic"/>
                <a:cs typeface="Yu Gothic"/>
              </a:rPr>
              <a:t>シャツ申込書</a:t>
            </a:r>
            <a:r>
              <a:rPr sz="2625" b="1" spc="-150" baseline="-3174" dirty="0" smtClean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1050" spc="240" dirty="0">
                <a:solidFill>
                  <a:srgbClr val="F1F2F2"/>
                </a:solidFill>
                <a:latin typeface="SimSun"/>
                <a:cs typeface="SimSun"/>
              </a:rPr>
              <a:t>《</a:t>
            </a:r>
            <a:r>
              <a:rPr sz="1050" spc="120" dirty="0">
                <a:solidFill>
                  <a:srgbClr val="F1F2F2"/>
                </a:solidFill>
                <a:latin typeface="SimSun"/>
                <a:cs typeface="SimSun"/>
              </a:rPr>
              <a:t>FAX</a:t>
            </a:r>
            <a:r>
              <a:rPr sz="1050" spc="-125" dirty="0">
                <a:solidFill>
                  <a:srgbClr val="F1F2F2"/>
                </a:solidFill>
                <a:latin typeface="SimSun"/>
                <a:cs typeface="SimSun"/>
              </a:rPr>
              <a:t>》</a:t>
            </a:r>
            <a:r>
              <a:rPr sz="1400" b="1" spc="70" dirty="0">
                <a:solidFill>
                  <a:srgbClr val="F1F2F2"/>
                </a:solidFill>
                <a:latin typeface="Microsoft YaHei"/>
                <a:cs typeface="Microsoft YaHei"/>
              </a:rPr>
              <a:t>0265-74-</a:t>
            </a:r>
            <a:r>
              <a:rPr sz="1400" b="1" spc="55" dirty="0">
                <a:solidFill>
                  <a:srgbClr val="F1F2F2"/>
                </a:solidFill>
                <a:latin typeface="Microsoft YaHei"/>
                <a:cs typeface="Microsoft YaHei"/>
              </a:rPr>
              <a:t>1124</a:t>
            </a:r>
            <a:endParaRPr sz="1400" dirty="0">
              <a:latin typeface="Microsoft YaHei"/>
              <a:cs typeface="Microsoft YaHei"/>
            </a:endParaRPr>
          </a:p>
        </p:txBody>
      </p:sp>
      <p:sp>
        <p:nvSpPr>
          <p:cNvPr id="1111" name="object 14"/>
          <p:cNvSpPr txBox="1"/>
          <p:nvPr/>
        </p:nvSpPr>
        <p:spPr>
          <a:xfrm>
            <a:off x="202675" y="6601962"/>
            <a:ext cx="3511226" cy="128322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370"/>
              </a:spcBef>
              <a:tabLst>
                <a:tab pos="628650" algn="l"/>
              </a:tabLst>
            </a:pPr>
            <a:r>
              <a:rPr sz="1400" b="0" spc="-150" dirty="0">
                <a:latin typeface="HGP創英角ｺﾞｼｯｸUB"/>
                <a:ea typeface="HGP創英角ｺﾞｼｯｸUB"/>
                <a:cs typeface="SimSun"/>
              </a:rPr>
              <a:t>《</a:t>
            </a:r>
            <a:r>
              <a:rPr sz="1400" b="0" spc="-150" dirty="0" err="1" smtClean="0">
                <a:latin typeface="HGP創英角ｺﾞｼｯｸUB"/>
                <a:ea typeface="HGP創英角ｺﾞｼｯｸUB"/>
                <a:cs typeface="SimSun"/>
              </a:rPr>
              <a:t>申込締切</a:t>
            </a:r>
            <a:r>
              <a:rPr sz="1400" b="0" spc="-150" dirty="0" smtClean="0">
                <a:latin typeface="HGP創英角ｺﾞｼｯｸUB"/>
                <a:ea typeface="HGP創英角ｺﾞｼｯｸUB"/>
                <a:cs typeface="SimSun"/>
              </a:rPr>
              <a:t>》</a:t>
            </a:r>
            <a:r>
              <a:rPr sz="1400" b="0" spc="-15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SimSun"/>
              </a:rPr>
              <a:t> </a:t>
            </a:r>
            <a:r>
              <a:rPr sz="1800" b="0" spc="-15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SimSun"/>
              </a:rPr>
              <a:t>6</a:t>
            </a:r>
            <a:r>
              <a:rPr lang="ja-JP" altLang="en-US" sz="1800" b="0" spc="-15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SimSun"/>
              </a:rPr>
              <a:t>月２８</a:t>
            </a:r>
            <a:r>
              <a:rPr lang="ja-JP" altLang="en-US" sz="1800" b="0" spc="-15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SimSun"/>
              </a:rPr>
              <a:t>日（日曜日）</a:t>
            </a:r>
            <a:r>
              <a:rPr lang="ja-JP" altLang="en-US" sz="1800" b="0" spc="-150" dirty="0" smtClean="0">
                <a:latin typeface="HGP創英角ｺﾞｼｯｸUB"/>
                <a:ea typeface="HGP創英角ｺﾞｼｯｸUB"/>
                <a:cs typeface="SimSun"/>
              </a:rPr>
              <a:t>　</a:t>
            </a:r>
            <a:r>
              <a:rPr lang="en-US" sz="1400" b="0" spc="-700" dirty="0" smtClean="0">
                <a:latin typeface="HGP創英角ｺﾞｼｯｸUB"/>
                <a:ea typeface="HGP創英角ｺﾞｼｯｸUB"/>
                <a:cs typeface="Microsoft YaHei"/>
              </a:rPr>
              <a:t> </a:t>
            </a:r>
            <a:endParaRPr sz="1400" b="0" dirty="0">
              <a:latin typeface="HGP創英角ｺﾞｼｯｸUB"/>
              <a:ea typeface="HGP創英角ｺﾞｼｯｸUB"/>
              <a:cs typeface="Microsoft YaHei"/>
            </a:endParaRPr>
          </a:p>
          <a:p>
            <a:pPr algn="just">
              <a:lnSpc>
                <a:spcPct val="100000"/>
              </a:lnSpc>
              <a:spcBef>
                <a:spcPts val="275"/>
              </a:spcBef>
              <a:tabLst>
                <a:tab pos="628650" algn="l"/>
              </a:tabLst>
            </a:pPr>
            <a:r>
              <a:rPr sz="1400" b="0" spc="-50" dirty="0">
                <a:latin typeface="HGP創英角ｺﾞｼｯｸUB"/>
                <a:ea typeface="HGP創英角ｺﾞｼｯｸUB"/>
                <a:cs typeface="SimSun"/>
              </a:rPr>
              <a:t>《 受 </a:t>
            </a:r>
            <a:r>
              <a:rPr lang="ja-JP" altLang="en-US" sz="1400" b="0" spc="-50" dirty="0" smtClean="0">
                <a:latin typeface="HGP創英角ｺﾞｼｯｸUB"/>
                <a:ea typeface="HGP創英角ｺﾞｼｯｸUB"/>
                <a:cs typeface="SimSun"/>
              </a:rPr>
              <a:t> </a:t>
            </a:r>
            <a:r>
              <a:rPr sz="1400" b="0" spc="-50" dirty="0" smtClean="0">
                <a:latin typeface="HGP創英角ｺﾞｼｯｸUB"/>
                <a:ea typeface="HGP創英角ｺﾞｼｯｸUB"/>
                <a:cs typeface="SimSun"/>
              </a:rPr>
              <a:t>取  》</a:t>
            </a:r>
            <a:r>
              <a:rPr sz="1400" b="0" spc="-15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SimSun"/>
              </a:rPr>
              <a:t> </a:t>
            </a:r>
            <a:r>
              <a:rPr lang="en-US" altLang="ja-JP" sz="1400" b="0" spc="-50" dirty="0" smtClean="0">
                <a:latin typeface="HGP創英角ｺﾞｼｯｸUB"/>
                <a:ea typeface="HGP創英角ｺﾞｼｯｸUB"/>
                <a:cs typeface="SimSun"/>
              </a:rPr>
              <a:t>7</a:t>
            </a:r>
            <a:r>
              <a:rPr lang="ja-JP" altLang="en-US" sz="1400" b="0" spc="-50" dirty="0" smtClean="0">
                <a:latin typeface="HGP創英角ｺﾞｼｯｸUB"/>
                <a:ea typeface="HGP創英角ｺﾞｼｯｸUB"/>
                <a:cs typeface="SimSun"/>
              </a:rPr>
              <a:t>月16</a:t>
            </a:r>
            <a:r>
              <a:rPr lang="ja-JP" altLang="en-US" sz="1400" b="0" spc="-50" dirty="0" smtClean="0">
                <a:latin typeface="HGP創英角ｺﾞｼｯｸUB"/>
                <a:ea typeface="HGP創英角ｺﾞｼｯｸUB"/>
                <a:cs typeface="SimSun"/>
              </a:rPr>
              <a:t>日（木曜日）～</a:t>
            </a:r>
            <a:endParaRPr lang="en-US" altLang="ja-JP" sz="1400" b="0" dirty="0">
              <a:latin typeface="HGP創英角ｺﾞｼｯｸUB"/>
              <a:ea typeface="HGP創英角ｺﾞｼｯｸUB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000" spc="-75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本人確認</a:t>
            </a:r>
            <a:r>
              <a:rPr lang="ja-JP" altLang="en-US" sz="1000" spc="-75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ができる書類（運転免許証・マイナンバーカード等）</a:t>
            </a:r>
            <a:r>
              <a:rPr sz="1000" spc="-75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と</a:t>
            </a:r>
            <a:r>
              <a:rPr sz="1000" spc="75" dirty="0" err="1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T</a:t>
            </a:r>
            <a:r>
              <a:rPr sz="1000" spc="-60" dirty="0" err="1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シャツ代を持参の上</a:t>
            </a:r>
            <a:r>
              <a:rPr sz="1000" spc="-6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、</a:t>
            </a:r>
            <a:r>
              <a:rPr sz="1000" b="1" spc="-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伊那ハウジングセンター管理棟</a:t>
            </a:r>
            <a:r>
              <a:rPr sz="1000" spc="-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にお越しください</a:t>
            </a:r>
            <a:r>
              <a:rPr lang="ja-JP" altLang="en-US" sz="1000" spc="-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。</a:t>
            </a:r>
            <a:endParaRPr lang="en-US" sz="1000" dirty="0">
              <a:latin typeface="HGPｺﾞｼｯｸM" panose="020B0600000000000000" pitchFamily="50" charset="-128"/>
              <a:ea typeface="HGPｺﾞｼｯｸM" panose="020B0600000000000000" pitchFamily="50" charset="-128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000" b="1" spc="-50" dirty="0" smtClean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営業時間</a:t>
            </a:r>
            <a:r>
              <a:rPr sz="1000" b="1" spc="-50" dirty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：</a:t>
            </a:r>
            <a:r>
              <a:rPr sz="1000" b="1" spc="-2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10：00</a:t>
            </a:r>
            <a:r>
              <a:rPr sz="1000" b="1" spc="-20" smtClean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～</a:t>
            </a:r>
            <a:r>
              <a:rPr lang="en-US" altLang="ja-JP" sz="1000" b="1" spc="-20" smtClean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1</a:t>
            </a:r>
            <a:r>
              <a:rPr lang="en-US" altLang="ja-JP" sz="1000" b="1" spc="-2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7</a:t>
            </a:r>
            <a:r>
              <a:rPr sz="1000" b="1" spc="-20" smtClean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：00</a:t>
            </a:r>
            <a:r>
              <a:rPr sz="1000" b="1" spc="-55" smtClean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 </a:t>
            </a:r>
            <a:r>
              <a:rPr sz="1000" b="1" spc="-55" dirty="0">
                <a:solidFill>
                  <a:srgbClr val="ED1C2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定休日：火曜日・水曜日</a:t>
            </a:r>
            <a:endParaRPr sz="1000" dirty="0"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  <a:p>
            <a:pPr marL="17780">
              <a:lnSpc>
                <a:spcPct val="100000"/>
              </a:lnSpc>
              <a:spcBef>
                <a:spcPts val="60"/>
              </a:spcBef>
            </a:pPr>
            <a:r>
              <a:rPr sz="1000" b="1" spc="-70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《お問い合わせ先》</a:t>
            </a:r>
            <a:r>
              <a:rPr sz="1000" spc="-70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伊那市役所観光課 </a:t>
            </a:r>
            <a:r>
              <a:rPr sz="1000" b="0" spc="-20" dirty="0">
                <a:solidFill>
                  <a:srgbClr val="231F20"/>
                </a:solidFill>
                <a:latin typeface="HGP創英角ｺﾞｼｯｸUB"/>
                <a:ea typeface="HGP創英角ｺﾞｼｯｸUB"/>
                <a:cs typeface="Arial"/>
              </a:rPr>
              <a:t>TEL.0265-78-4111</a:t>
            </a:r>
            <a:endParaRPr sz="1000" b="0" dirty="0">
              <a:latin typeface="HGP創英角ｺﾞｼｯｸUB"/>
              <a:ea typeface="HGP創英角ｺﾞｼｯｸUB"/>
              <a:cs typeface="Arial"/>
            </a:endParaRPr>
          </a:p>
        </p:txBody>
      </p:sp>
      <p:sp>
        <p:nvSpPr>
          <p:cNvPr id="1112" name="object 15"/>
          <p:cNvSpPr/>
          <p:nvPr/>
        </p:nvSpPr>
        <p:spPr>
          <a:xfrm>
            <a:off x="4028305" y="4458869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4">
                <a:moveTo>
                  <a:pt x="0" y="0"/>
                </a:moveTo>
                <a:lnTo>
                  <a:pt x="2655608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6"/>
          <p:cNvSpPr/>
          <p:nvPr/>
        </p:nvSpPr>
        <p:spPr>
          <a:xfrm>
            <a:off x="218264" y="4458869"/>
            <a:ext cx="2656205" cy="0"/>
          </a:xfrm>
          <a:custGeom>
            <a:avLst/>
            <a:gdLst/>
            <a:ahLst/>
            <a:cxnLst/>
            <a:rect l="l" t="t" r="r" b="b"/>
            <a:pathLst>
              <a:path w="2656205">
                <a:moveTo>
                  <a:pt x="0" y="0"/>
                </a:moveTo>
                <a:lnTo>
                  <a:pt x="2655608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6"/>
          <p:cNvSpPr/>
          <p:nvPr/>
        </p:nvSpPr>
        <p:spPr>
          <a:xfrm>
            <a:off x="237855" y="7970008"/>
            <a:ext cx="5760000" cy="0"/>
          </a:xfrm>
          <a:custGeom>
            <a:avLst/>
            <a:gdLst/>
            <a:ahLst/>
            <a:cxnLst/>
            <a:rect l="l" t="t" r="r" b="b"/>
            <a:pathLst>
              <a:path w="2656205">
                <a:moveTo>
                  <a:pt x="0" y="0"/>
                </a:moveTo>
                <a:lnTo>
                  <a:pt x="2655608" y="0"/>
                </a:lnTo>
              </a:path>
            </a:pathLst>
          </a:custGeom>
          <a:ln w="381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3"/>
          <p:cNvSpPr txBox="1"/>
          <p:nvPr/>
        </p:nvSpPr>
        <p:spPr>
          <a:xfrm>
            <a:off x="146333" y="4252426"/>
            <a:ext cx="6517640" cy="52994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780"/>
              </a:spcBef>
            </a:pPr>
            <a:r>
              <a:rPr sz="1200" b="1" spc="-75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《</a:t>
            </a:r>
            <a:r>
              <a:rPr sz="1200" b="1" spc="-75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申込方法</a:t>
            </a:r>
            <a:r>
              <a:rPr sz="1200" b="1" spc="-75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》</a:t>
            </a:r>
            <a:endParaRPr sz="1200" dirty="0"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  <a:p>
            <a:pPr algn="just">
              <a:lnSpc>
                <a:spcPct val="100000"/>
              </a:lnSpc>
              <a:spcBef>
                <a:spcPts val="620"/>
              </a:spcBef>
            </a:pPr>
            <a:r>
              <a:rPr lang="ja-JP" altLang="en-US" sz="1100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　下記必要事項を記入のうえ、伊那市役所横の「伊那ハウジングセンター」にお持ちいただくか</a:t>
            </a:r>
            <a:r>
              <a:rPr lang="ja-JP" altLang="en-US" sz="1100" spc="-12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へ</a:t>
            </a:r>
            <a:r>
              <a:rPr lang="en-US" altLang="ja-JP" sz="1100" spc="19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FAXにて</a:t>
            </a:r>
            <a:r>
              <a:rPr lang="ja-JP" altLang="en-US" sz="1100" spc="-9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お申し込み</a:t>
            </a:r>
            <a:r>
              <a:rPr sz="1100" spc="-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ください</a:t>
            </a:r>
            <a:r>
              <a:rPr lang="ja-JP" altLang="en-US" sz="1100" spc="-90" dirty="0" err="1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。</a:t>
            </a:r>
            <a:endParaRPr sz="1100" dirty="0">
              <a:latin typeface="HGPｺﾞｼｯｸM" panose="020B0600000000000000" pitchFamily="50" charset="-128"/>
              <a:ea typeface="HGPｺﾞｼｯｸM" panose="020B0600000000000000" pitchFamily="50" charset="-128"/>
              <a:cs typeface="SimSun"/>
            </a:endParaRPr>
          </a:p>
        </p:txBody>
      </p:sp>
      <p:grpSp>
        <p:nvGrpSpPr>
          <p:cNvPr id="1116" name="グループ 40"/>
          <p:cNvGrpSpPr/>
          <p:nvPr/>
        </p:nvGrpSpPr>
        <p:grpSpPr>
          <a:xfrm>
            <a:off x="229643" y="6119534"/>
            <a:ext cx="2264814" cy="400900"/>
            <a:chOff x="229643" y="6119534"/>
            <a:chExt cx="2264814" cy="400900"/>
          </a:xfrm>
        </p:grpSpPr>
        <p:sp>
          <p:nvSpPr>
            <p:cNvPr id="1117" name="正方形/長方形 22"/>
            <p:cNvSpPr/>
            <p:nvPr/>
          </p:nvSpPr>
          <p:spPr>
            <a:xfrm>
              <a:off x="260770" y="6119534"/>
              <a:ext cx="2233687" cy="39679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テキスト ボックス 23"/>
            <p:cNvSpPr txBox="1"/>
            <p:nvPr/>
          </p:nvSpPr>
          <p:spPr>
            <a:xfrm>
              <a:off x="229643" y="6212657"/>
              <a:ext cx="552449" cy="307777"/>
            </a:xfrm>
            <a:prstGeom prst="rect">
              <a:avLst/>
            </a:prstGeom>
            <a:noFill/>
            <a:ln w="28575"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合計</a:t>
              </a:r>
              <a:endPara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119" name="テキスト ボックス 24"/>
            <p:cNvSpPr txBox="1"/>
            <p:nvPr/>
          </p:nvSpPr>
          <p:spPr>
            <a:xfrm>
              <a:off x="2124159" y="6228046"/>
              <a:ext cx="360000" cy="276999"/>
            </a:xfrm>
            <a:prstGeom prst="rect">
              <a:avLst/>
            </a:prstGeom>
            <a:noFill/>
            <a:ln w="28575"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円</a:t>
              </a:r>
              <a:endPara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120" name="object 13"/>
          <p:cNvSpPr txBox="1"/>
          <p:nvPr/>
        </p:nvSpPr>
        <p:spPr>
          <a:xfrm>
            <a:off x="162990" y="8093832"/>
            <a:ext cx="6517640" cy="2837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4445" algn="just">
              <a:lnSpc>
                <a:spcPct val="100000"/>
              </a:lnSpc>
              <a:spcBef>
                <a:spcPts val="780"/>
              </a:spcBef>
            </a:pP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申込書を伊那ハウジングセンターに直接お持ち込みいただいた場合は、申込書控えをお渡しします。</a:t>
            </a:r>
            <a:endParaRPr sz="1200" dirty="0"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</p:txBody>
      </p:sp>
      <p:graphicFrame>
        <p:nvGraphicFramePr>
          <p:cNvPr id="112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62135"/>
              </p:ext>
            </p:extLst>
          </p:nvPr>
        </p:nvGraphicFramePr>
        <p:xfrm>
          <a:off x="3776662" y="8989121"/>
          <a:ext cx="2914751" cy="7843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751">
                  <a:extLst>
                    <a:ext uri="{9D8B030D-6E8A-4147-A177-3AD203B41FA5}"/>
                  </a:extLst>
                </a:gridCol>
              </a:tblGrid>
              <a:tr h="238194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50" spc="-3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（</a:t>
                      </a:r>
                      <a:r>
                        <a:rPr sz="55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フリガナ）</a:t>
                      </a:r>
                      <a:endParaRPr sz="550">
                        <a:latin typeface="SimSun"/>
                        <a:cs typeface="SimSun"/>
                      </a:endParaRPr>
                    </a:p>
                  </a:txBody>
                  <a:tcPr marL="0" marR="0" marT="4064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lgDash"/>
                    </a:lnB>
                  </a:tcPr>
                </a:tc>
                <a:extLst>
                  <a:ext uri="{0D108BD9-81ED-4DB2-BD59-A6C34878D82A}"/>
                </a:extLst>
              </a:tr>
              <a:tr h="546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b="1" spc="-25" dirty="0">
                          <a:solidFill>
                            <a:srgbClr val="231F20"/>
                          </a:solidFill>
                          <a:latin typeface="Yu Gothic"/>
                          <a:cs typeface="Yu Gothic"/>
                        </a:rPr>
                        <a:t>お名前</a:t>
                      </a:r>
                      <a:endParaRPr sz="950" dirty="0">
                        <a:latin typeface="Yu Gothic"/>
                        <a:cs typeface="Yu Gothic"/>
                      </a:endParaRPr>
                    </a:p>
                  </a:txBody>
                  <a:tcPr marL="0" marR="0" marT="2286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lgDash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22" name="テキスト ボックス 13"/>
          <p:cNvSpPr txBox="1"/>
          <p:nvPr/>
        </p:nvSpPr>
        <p:spPr>
          <a:xfrm>
            <a:off x="2736673" y="7973268"/>
            <a:ext cx="1420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spc="-75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《</a:t>
            </a:r>
            <a:r>
              <a:rPr lang="ja-JP" altLang="en-US" sz="1100" b="1" spc="-75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直接申込者用控え</a:t>
            </a:r>
            <a:r>
              <a:rPr lang="en-US" altLang="ja-JP" sz="1100" b="1" spc="-75" dirty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》</a:t>
            </a:r>
            <a:endParaRPr lang="ja-JP" altLang="en-US" sz="1100" b="1" spc="-75" dirty="0">
              <a:solidFill>
                <a:srgbClr val="231F2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  <a:p>
            <a:endParaRPr kumimoji="1" lang="ja-JP" altLang="en-US" sz="1100" dirty="0"/>
          </a:p>
        </p:txBody>
      </p:sp>
      <p:sp>
        <p:nvSpPr>
          <p:cNvPr id="1123" name="テキスト ボックス 36"/>
          <p:cNvSpPr txBox="1"/>
          <p:nvPr/>
        </p:nvSpPr>
        <p:spPr>
          <a:xfrm>
            <a:off x="5939263" y="7824211"/>
            <a:ext cx="84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spc="-75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icrosoft YaHei"/>
              </a:rPr>
              <a:t>（切り取り線）</a:t>
            </a:r>
            <a:endParaRPr lang="ja-JP" altLang="en-US" sz="1100" b="1" spc="-75" dirty="0">
              <a:solidFill>
                <a:srgbClr val="231F2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Microsoft YaHei"/>
            </a:endParaRPr>
          </a:p>
          <a:p>
            <a:endParaRPr kumimoji="1" lang="ja-JP" altLang="en-US" sz="1100" dirty="0"/>
          </a:p>
        </p:txBody>
      </p:sp>
      <p:sp>
        <p:nvSpPr>
          <p:cNvPr id="1124" name="object 13"/>
          <p:cNvSpPr txBox="1"/>
          <p:nvPr/>
        </p:nvSpPr>
        <p:spPr>
          <a:xfrm>
            <a:off x="162990" y="5669357"/>
            <a:ext cx="6517640" cy="26833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620"/>
              </a:spcBef>
            </a:pPr>
            <a:r>
              <a:rPr lang="ja-JP" altLang="en-US" sz="1100" b="1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　注記１：</a:t>
            </a:r>
            <a:r>
              <a:rPr lang="en-US" altLang="ja-JP" sz="1100" b="1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150</a:t>
            </a:r>
            <a:r>
              <a:rPr lang="ja-JP" altLang="en-US" sz="1100" b="1" spc="-120" dirty="0" smtClean="0">
                <a:solidFill>
                  <a:srgbClr val="231F2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は</a:t>
            </a:r>
            <a:r>
              <a:rPr lang="ja-JP" altLang="en-US" sz="1100" b="1" spc="-12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ジュニア向け</a:t>
            </a:r>
            <a:r>
              <a:rPr lang="ja-JP" altLang="en-US" sz="1100" b="1" spc="-12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です。　注記２：</a:t>
            </a:r>
            <a:r>
              <a:rPr lang="ja-JP" altLang="en-US" sz="1100" b="1" spc="-12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全て男性用のサイズ</a:t>
            </a:r>
            <a:r>
              <a:rPr lang="ja-JP" altLang="en-US" sz="1100" b="1" spc="-12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imSun"/>
              </a:rPr>
              <a:t>になりますのでご注意ください。</a:t>
            </a:r>
            <a:endParaRPr sz="11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imSun"/>
            </a:endParaRPr>
          </a:p>
        </p:txBody>
      </p:sp>
      <p:graphicFrame>
        <p:nvGraphicFramePr>
          <p:cNvPr id="112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21481"/>
              </p:ext>
            </p:extLst>
          </p:nvPr>
        </p:nvGraphicFramePr>
        <p:xfrm>
          <a:off x="237855" y="8426207"/>
          <a:ext cx="5652000" cy="492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200660">
                <a:tc rowSpan="2">
                  <a:txBody>
                    <a:bodyPr/>
                    <a:lstStyle/>
                    <a:p>
                      <a:pPr marL="628650" indent="0">
                        <a:lnSpc>
                          <a:spcPts val="1375"/>
                        </a:lnSpc>
                      </a:pPr>
                      <a:endParaRPr lang="en-US" altLang="zh-CN" sz="800" b="0" baseline="0" dirty="0">
                        <a:solidFill>
                          <a:schemeClr val="tx1"/>
                        </a:solidFill>
                        <a:latin typeface="Microsoft YaHei"/>
                        <a:ea typeface="+mn-ea"/>
                        <a:cs typeface="Microsoft YaHei"/>
                      </a:endParaRPr>
                    </a:p>
                    <a:p>
                      <a:pPr marL="0" indent="0">
                        <a:lnSpc>
                          <a:spcPts val="1375"/>
                        </a:lnSpc>
                      </a:pPr>
                      <a:r>
                        <a:rPr lang="en-US" altLang="zh-CN" sz="1600" b="0" baseline="6666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 1</a:t>
                      </a:r>
                      <a:r>
                        <a:rPr lang="zh-CN" altLang="en-US" sz="1600" b="0" spc="104" baseline="6666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枚</a:t>
                      </a:r>
                      <a:r>
                        <a:rPr lang="en-US" altLang="ja-JP" sz="2000" b="1" spc="215" baseline="0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1,600</a:t>
                      </a:r>
                      <a:r>
                        <a:rPr lang="zh-CN" altLang="en-US" sz="1200" b="0" spc="215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円</a:t>
                      </a:r>
                      <a:r>
                        <a:rPr lang="zh-CN" altLang="en-US" sz="800" b="0" spc="215" dirty="0" smtClean="0">
                          <a:solidFill>
                            <a:srgbClr val="231F2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icrosoft YaHei"/>
                        </a:rPr>
                        <a:t>（税込）</a:t>
                      </a:r>
                      <a:endParaRPr sz="1150" b="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1035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ja-JP" altLang="en-US" sz="900" b="1" spc="-80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サイズ</a:t>
                      </a:r>
                      <a:endParaRPr lang="ja-JP" altLang="en-US" sz="900" b="1" dirty="0"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spc="114" dirty="0" smtClean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150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b="1" spc="14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SS</a:t>
                      </a:r>
                      <a:endParaRPr sz="105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114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S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395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M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5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75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LL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100" dirty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3L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dirty="0" smtClean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4L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altLang="ja-JP" sz="1000" b="1" dirty="0" smtClean="0">
                          <a:solidFill>
                            <a:schemeClr val="tx1"/>
                          </a:solidFill>
                          <a:latin typeface="SimSun"/>
                          <a:cs typeface="SimSun"/>
                        </a:rPr>
                        <a:t>5L</a:t>
                      </a:r>
                      <a:endParaRPr sz="1000" b="1" dirty="0">
                        <a:solidFill>
                          <a:schemeClr val="tx1"/>
                        </a:solidFill>
                        <a:latin typeface="SimSun"/>
                        <a:cs typeface="SimSu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1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1000" dirty="0" smtClean="0">
                          <a:latin typeface="SimSun"/>
                          <a:cs typeface="SimSun"/>
                        </a:rPr>
                        <a:t>枚数</a:t>
                      </a: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ja-JP" altLang="en-US" sz="900" spc="-25" dirty="0" smtClean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数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SimSun"/>
                          <a:cs typeface="SimSun"/>
                        </a:rPr>
                        <a:t>枚</a:t>
                      </a:r>
                      <a:endParaRPr sz="9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000" dirty="0">
                        <a:latin typeface="SimSun"/>
                        <a:cs typeface="SimSun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127" name="グループ 42"/>
          <p:cNvGrpSpPr/>
          <p:nvPr/>
        </p:nvGrpSpPr>
        <p:grpSpPr>
          <a:xfrm>
            <a:off x="203219" y="9100240"/>
            <a:ext cx="2291238" cy="400900"/>
            <a:chOff x="229643" y="6119534"/>
            <a:chExt cx="2264814" cy="400900"/>
          </a:xfrm>
        </p:grpSpPr>
        <p:sp>
          <p:nvSpPr>
            <p:cNvPr id="1128" name="正方形/長方形 22"/>
            <p:cNvSpPr/>
            <p:nvPr/>
          </p:nvSpPr>
          <p:spPr>
            <a:xfrm>
              <a:off x="260770" y="6119534"/>
              <a:ext cx="2233687" cy="39679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テキスト ボックス 23"/>
            <p:cNvSpPr txBox="1"/>
            <p:nvPr/>
          </p:nvSpPr>
          <p:spPr>
            <a:xfrm>
              <a:off x="229643" y="6212657"/>
              <a:ext cx="552449" cy="306884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合計</a:t>
              </a:r>
              <a:endPara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130" name="テキスト ボックス 24"/>
            <p:cNvSpPr txBox="1"/>
            <p:nvPr/>
          </p:nvSpPr>
          <p:spPr>
            <a:xfrm>
              <a:off x="2124159" y="6228046"/>
              <a:ext cx="360000" cy="27610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円</a:t>
              </a:r>
              <a:endPara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131" name="タイトル 31"/>
          <p:cNvSpPr/>
          <p:nvPr/>
        </p:nvSpPr>
        <p:spPr>
          <a:xfrm>
            <a:off x="1546795" y="-23673"/>
            <a:ext cx="5040378" cy="866106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dirty="0" smtClean="0">
                <a:ln>
                  <a:noFill/>
                </a:ln>
                <a:solidFill>
                  <a:schemeClr val="tx1"/>
                </a:solidFill>
                <a:latin typeface="AR浪漫明朝体U"/>
                <a:ea typeface="AR浪漫明朝体U"/>
              </a:rPr>
              <a:t>第69</a:t>
            </a:r>
            <a:r>
              <a:rPr lang="ja-JP" altLang="en-US" sz="1800" dirty="0" smtClean="0">
                <a:ln>
                  <a:noFill/>
                </a:ln>
                <a:solidFill>
                  <a:schemeClr val="tx1"/>
                </a:solidFill>
                <a:latin typeface="AR浪漫明朝体U"/>
                <a:ea typeface="AR浪漫明朝体U"/>
              </a:rPr>
              <a:t>回伊那まつり</a:t>
            </a:r>
            <a:endParaRPr kumimoji="1" lang="ja-JP" altLang="en-US" sz="3600" dirty="0">
              <a:ln>
                <a:noFill/>
              </a:ln>
              <a:solidFill>
                <a:schemeClr val="tx1"/>
              </a:solidFill>
              <a:latin typeface="AR浪漫明朝体U"/>
              <a:ea typeface="AR浪漫明朝体U"/>
            </a:endParaRPr>
          </a:p>
          <a:p>
            <a:r>
              <a:rPr lang="ja-JP" altLang="en-US" sz="3600" b="0" dirty="0" smtClean="0">
                <a:ln>
                  <a:noFill/>
                </a:ln>
                <a:solidFill>
                  <a:schemeClr val="tx1"/>
                </a:solidFill>
                <a:latin typeface="AR浪漫明朝体U"/>
                <a:ea typeface="AR浪漫明朝体U"/>
              </a:rPr>
              <a:t>オリジナル</a:t>
            </a:r>
            <a:r>
              <a:rPr lang="en-US" altLang="ja-JP" sz="3600" b="0" dirty="0" smtClean="0">
                <a:ln>
                  <a:noFill/>
                </a:ln>
                <a:solidFill>
                  <a:schemeClr val="tx1"/>
                </a:solidFill>
                <a:latin typeface="AR浪漫明朝体U"/>
                <a:ea typeface="AR浪漫明朝体U"/>
              </a:rPr>
              <a:t>T</a:t>
            </a:r>
            <a:r>
              <a:rPr lang="ja-JP" altLang="en-US" sz="3600" b="0" dirty="0" smtClean="0">
                <a:ln>
                  <a:noFill/>
                </a:ln>
                <a:solidFill>
                  <a:schemeClr val="tx1"/>
                </a:solidFill>
                <a:latin typeface="AR浪漫明朝体U"/>
                <a:ea typeface="AR浪漫明朝体U"/>
              </a:rPr>
              <a:t>シャツ</a:t>
            </a:r>
            <a:r>
              <a:rPr lang="ja-JP" altLang="en-US" sz="3600" b="0" dirty="0" smtClean="0">
                <a:ln>
                  <a:noFill/>
                </a:ln>
                <a:solidFill>
                  <a:schemeClr val="tx1"/>
                </a:solidFill>
                <a:latin typeface="AR浪漫明朝体U"/>
                <a:ea typeface="AR浪漫明朝体U"/>
              </a:rPr>
              <a:t>販売</a:t>
            </a:r>
            <a:endParaRPr lang="ja-JP" altLang="en-US" sz="1800" b="0" dirty="0" smtClean="0">
              <a:ln>
                <a:noFill/>
              </a:ln>
              <a:solidFill>
                <a:schemeClr val="tx1"/>
              </a:solidFill>
              <a:latin typeface="AR浪漫明朝体U"/>
              <a:ea typeface="AR浪漫明朝体U"/>
            </a:endParaRPr>
          </a:p>
        </p:txBody>
      </p:sp>
      <p:sp>
        <p:nvSpPr>
          <p:cNvPr id="1133" name="テキスト ボックス 38"/>
          <p:cNvSpPr txBox="1"/>
          <p:nvPr/>
        </p:nvSpPr>
        <p:spPr>
          <a:xfrm>
            <a:off x="1065612" y="4047995"/>
            <a:ext cx="2276820" cy="25302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 smtClean="0">
                <a:latin typeface="UD デジタル 教科書体 N"/>
                <a:ea typeface="UD デジタル 教科書体 N"/>
              </a:rPr>
              <a:t>【</a:t>
            </a:r>
            <a:r>
              <a:rPr kumimoji="1" lang="ja-JP" altLang="en-US" sz="1050" b="1" dirty="0">
                <a:latin typeface="UD デジタル 教科書体 N"/>
                <a:ea typeface="UD デジタル 教科書体 N"/>
              </a:rPr>
              <a:t>背面</a:t>
            </a:r>
            <a:r>
              <a:rPr kumimoji="1" lang="en-US" altLang="ja-JP" sz="1050" b="1" dirty="0" smtClean="0">
                <a:latin typeface="UD デジタル 教科書体 N"/>
                <a:ea typeface="UD デジタル 教科書体 N"/>
              </a:rPr>
              <a:t>】</a:t>
            </a:r>
            <a:r>
              <a:rPr kumimoji="1" lang="en-US" altLang="ja-JP" sz="800" b="1" dirty="0" smtClean="0">
                <a:latin typeface="UD デジタル 教科書体 N"/>
                <a:ea typeface="UD デジタル 教科書体 N"/>
              </a:rPr>
              <a:t>イラストサイズ感はイメージです</a:t>
            </a:r>
            <a:endParaRPr kumimoji="1" lang="ja-JP" altLang="en-US" sz="1200" b="1" dirty="0">
              <a:latin typeface="UD デジタル 教科書体 N"/>
              <a:ea typeface="UD デジタル 教科書体 N"/>
            </a:endParaRPr>
          </a:p>
        </p:txBody>
      </p:sp>
      <p:pic>
        <p:nvPicPr>
          <p:cNvPr id="1134" name="図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26" y="-23656"/>
            <a:ext cx="1287923" cy="796066"/>
          </a:xfrm>
          <a:prstGeom prst="rect">
            <a:avLst/>
          </a:prstGeom>
        </p:spPr>
      </p:pic>
      <p:sp>
        <p:nvSpPr>
          <p:cNvPr id="1135" name="テキスト 42"/>
          <p:cNvSpPr txBox="1"/>
          <p:nvPr/>
        </p:nvSpPr>
        <p:spPr>
          <a:xfrm>
            <a:off x="4207955" y="1190041"/>
            <a:ext cx="2454957" cy="937826"/>
          </a:xfrm>
          <a:prstGeom prst="rect">
            <a:avLst/>
          </a:prstGeom>
          <a:ln w="38100">
            <a:solidFill>
              <a:srgbClr val="FFA6A6"/>
            </a:solidFill>
          </a:ln>
        </p:spPr>
        <p:txBody>
          <a:bodyPr wrap="square">
            <a:spAutoFit/>
          </a:bodyPr>
          <a:p>
            <a:pPr algn="just">
              <a:defRPr lang="ja-JP" altLang="en-US"/>
            </a:pPr>
            <a:r>
              <a:rPr lang="ja-JP" altLang="en-US" sz="1100">
                <a:latin typeface="UD デジタル 教科書体 N"/>
                <a:ea typeface="UD デジタル 教科書体 N"/>
              </a:rPr>
              <a:t>・地の色は</a:t>
            </a:r>
            <a:r>
              <a:rPr lang="ja-JP" altLang="en-US" sz="1100" b="1">
                <a:latin typeface="UD デジタル 教科書体 N"/>
                <a:ea typeface="UD デジタル 教科書体 N"/>
              </a:rPr>
              <a:t>「ブラック」</a:t>
            </a:r>
            <a:r>
              <a:rPr lang="ja-JP" altLang="en-US" sz="1100">
                <a:latin typeface="UD デジタル 教科書体 N"/>
                <a:ea typeface="UD デジタル 教科書体 N"/>
              </a:rPr>
              <a:t>です。</a:t>
            </a:r>
            <a:endParaRPr lang="ja-JP" altLang="en-US" sz="1100">
              <a:latin typeface="UD デジタル 教科書体 N"/>
              <a:ea typeface="UD デジタル 教科書体 N"/>
            </a:endParaRPr>
          </a:p>
          <a:p>
            <a:pPr marL="144000" indent="-144000" algn="just">
              <a:defRPr lang="ja-JP" altLang="en-US"/>
            </a:pPr>
            <a:r>
              <a:rPr lang="ja-JP" altLang="en-US" sz="1100">
                <a:latin typeface="UD デジタル 教科書体 N"/>
                <a:ea typeface="UD デジタル 教科書体 N"/>
              </a:rPr>
              <a:t>・正面左胸には、</a:t>
            </a:r>
            <a:r>
              <a:rPr lang="ja-JP" altLang="en-US" sz="1100" b="1">
                <a:latin typeface="UD デジタル 教科書体 N"/>
                <a:ea typeface="UD デジタル 教科書体 N"/>
              </a:rPr>
              <a:t>伊那市誕生20周年のロゴマーク</a:t>
            </a:r>
            <a:r>
              <a:rPr lang="ja-JP" altLang="en-US" sz="1100">
                <a:latin typeface="UD デジタル 教科書体 N"/>
                <a:ea typeface="UD デジタル 教科書体 N"/>
              </a:rPr>
              <a:t>と</a:t>
            </a:r>
            <a:r>
              <a:rPr lang="ja-JP" altLang="en-US" sz="1100">
                <a:latin typeface="UD デジタル 教科書体 N"/>
                <a:ea typeface="UD デジタル 教科書体 N"/>
              </a:rPr>
              <a:t>、</a:t>
            </a:r>
            <a:endParaRPr lang="ja-JP" altLang="en-US" sz="1100">
              <a:latin typeface="UD デジタル 教科書体 N"/>
              <a:ea typeface="UD デジタル 教科書体 N"/>
            </a:endParaRPr>
          </a:p>
          <a:p>
            <a:pPr marL="72000" indent="-72000" algn="just">
              <a:defRPr lang="ja-JP" altLang="en-US"/>
            </a:pPr>
            <a:r>
              <a:rPr lang="ja-JP" altLang="en-US" sz="1100">
                <a:latin typeface="UD デジタル 教科書体 N"/>
                <a:ea typeface="UD デジタル 教科書体 N"/>
              </a:rPr>
              <a:t>「</a:t>
            </a:r>
            <a:r>
              <a:rPr lang="ja-JP" altLang="en-US" sz="1100" b="1">
                <a:latin typeface="UD デジタル 教科書体 N"/>
                <a:ea typeface="UD デジタル 教科書体 N"/>
              </a:rPr>
              <a:t>INAFESTIVAL2026</a:t>
            </a:r>
            <a:r>
              <a:rPr lang="ja-JP" altLang="en-US" sz="1100">
                <a:latin typeface="UD デジタル 教科書体 N"/>
                <a:ea typeface="UD デジタル 教科書体 N"/>
              </a:rPr>
              <a:t>」が入ります。</a:t>
            </a:r>
            <a:endParaRPr lang="ja-JP" altLang="en-US" sz="1100">
              <a:latin typeface="UD デジタル 教科書体 N"/>
              <a:ea typeface="UD デジタル 教科書体 N"/>
            </a:endParaRPr>
          </a:p>
          <a:p>
            <a:pPr marL="144000" indent="-144000" algn="just">
              <a:defRPr lang="ja-JP" altLang="en-US"/>
            </a:pPr>
            <a:r>
              <a:rPr lang="ja-JP" altLang="en-US" sz="1100">
                <a:latin typeface="UD デジタル 教科書体 N"/>
                <a:ea typeface="UD デジタル 教科書体 N"/>
              </a:rPr>
              <a:t>・速乾性に優れたメッシュ素材です。</a:t>
            </a:r>
            <a:endParaRPr lang="ja-JP" altLang="en-US" sz="1050">
              <a:latin typeface="UD デジタル 教科書体 N"/>
              <a:ea typeface="UD デジタル 教科書体 N"/>
            </a:endParaRPr>
          </a:p>
        </p:txBody>
      </p:sp>
      <p:pic>
        <p:nvPicPr>
          <p:cNvPr id="1136" name="図 39"/>
          <p:cNvPicPr>
            <a:picLocks noChangeAspect="1"/>
          </p:cNvPicPr>
          <p:nvPr/>
        </p:nvPicPr>
        <p:blipFill>
          <a:blip r:embed="rId4"/>
          <a:srcRect l="632"/>
          <a:stretch>
            <a:fillRect/>
          </a:stretch>
        </p:blipFill>
        <p:spPr>
          <a:xfrm>
            <a:off x="4211452" y="2208853"/>
            <a:ext cx="2451492" cy="2020481"/>
          </a:xfrm>
          <a:prstGeom prst="rect">
            <a:avLst/>
          </a:prstGeom>
        </p:spPr>
      </p:pic>
      <p:sp>
        <p:nvSpPr>
          <p:cNvPr id="1138" name="図形 36"/>
          <p:cNvSpPr/>
          <p:nvPr/>
        </p:nvSpPr>
        <p:spPr>
          <a:xfrm>
            <a:off x="1065612" y="3404803"/>
            <a:ext cx="2276820" cy="606283"/>
          </a:xfrm>
          <a:prstGeom prst="wedgeRectCallout">
            <a:avLst>
              <a:gd name="adj1" fmla="val -5154"/>
              <a:gd name="adj2" fmla="val -91368"/>
            </a:avLst>
          </a:prstGeom>
          <a:solidFill>
            <a:schemeClr val="bg1"/>
          </a:solidFill>
          <a:ln w="28575" cap="flat" cmpd="sng" algn="ctr">
            <a:solidFill>
              <a:srgbClr val="FFA6A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1200">
                <a:solidFill>
                  <a:schemeClr val="tx1"/>
                </a:solidFill>
                <a:latin typeface="UD デジタル 教科書体 N"/>
                <a:ea typeface="UD デジタル 教科書体 N"/>
              </a:rPr>
              <a:t>デザイン：伊那西高等学校</a:t>
            </a:r>
            <a:endParaRPr lang="ja-JP" altLang="en-US" sz="1200">
              <a:solidFill>
                <a:schemeClr val="tx1"/>
              </a:solidFill>
              <a:latin typeface="UD デジタル 教科書体 N"/>
              <a:ea typeface="UD デジタル 教科書体 N"/>
            </a:endParaRPr>
          </a:p>
          <a:p>
            <a:pPr algn="ctr">
              <a:defRPr lang="ja-JP" altLang="en-US"/>
            </a:pPr>
            <a:r>
              <a:rPr lang="ja-JP" altLang="en-US" sz="1200">
                <a:solidFill>
                  <a:schemeClr val="tx1"/>
                </a:solidFill>
                <a:latin typeface="UD デジタル 教科書体 N"/>
                <a:ea typeface="UD デジタル 教科書体 N"/>
              </a:rPr>
              <a:t>三村</a:t>
            </a:r>
            <a:r>
              <a:rPr lang="ja-JP" altLang="en-US" sz="1200">
                <a:solidFill>
                  <a:schemeClr val="tx1"/>
                </a:solidFill>
                <a:latin typeface="UD デジタル 教科書体 N"/>
                <a:ea typeface="UD デジタル 教科書体 N"/>
              </a:rPr>
              <a:t>歩</a:t>
            </a:r>
            <a:r>
              <a:rPr lang="ja-JP" altLang="en-US" sz="1200">
                <a:solidFill>
                  <a:schemeClr val="tx1"/>
                </a:solidFill>
                <a:latin typeface="UD デジタル 教科書体 N"/>
                <a:ea typeface="UD デジタル 教科書体 N"/>
              </a:rPr>
              <a:t>さん考案</a:t>
            </a:r>
            <a:endParaRPr lang="ja-JP" altLang="en-US">
              <a:solidFill>
                <a:schemeClr val="tx1"/>
              </a:solidFill>
              <a:latin typeface="UD デジタル 教科書体 N"/>
              <a:ea typeface="UD デジタル 教科書体 N"/>
            </a:endParaRPr>
          </a:p>
        </p:txBody>
      </p:sp>
    </p:spTree>
    <p:extLst>
      <p:ext uri="{BB962C8B-B14F-4D97-AF65-F5344CB8AC3E}">
        <p14:creationId xmlns:p14="http://schemas.microsoft.com/office/powerpoint/2010/main" val="4192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318</TotalTime>
  <Words>306</Words>
  <Application>JUST Focus</Application>
  <Paragraphs>91</Paragraph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等线</vt:lpstr>
      <vt:lpstr>HGPｺﾞｼｯｸM</vt:lpstr>
      <vt:lpstr>HGP創英角ｺﾞｼｯｸUB</vt:lpstr>
      <vt:lpstr>Microsoft YaHei</vt:lpstr>
      <vt:lpstr>SimSun</vt:lpstr>
      <vt:lpstr>Yu Gothic</vt:lpstr>
      <vt:lpstr>Yu Gothic</vt:lpstr>
      <vt:lpstr>游ゴシック Light</vt:lpstr>
      <vt:lpstr>Arial</vt:lpstr>
      <vt:lpstr>Calibri</vt:lpstr>
      <vt:lpstr>Calibri Light</vt:lpstr>
      <vt:lpstr>Times New Roman</vt:lpstr>
      <vt:lpstr>Office テーマ</vt:lpstr>
      <vt:lpstr>第68回伊那まつり オリジナルTシャツ&amp;豆絞り</vt:lpstr>
    </vt:vector>
  </TitlesOfParts>
  <LinksUpToDate>false</LinksUpToDate>
  <SharedDoc>false</SharedDoc>
  <HyperlinksChanged>false</HyperlinksChanged>
  <AppVersion>6.0.1</AppVersion>
  <PresentationFormat>ユーザー設定</PresentationFormat>
  <Slides>1</Slides>
  <Notes>1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terms:created xsi:type="dcterms:W3CDTF">2025-04-29T08:14:54Z</dcterms:created>
  <dcterms:modified xsi:type="dcterms:W3CDTF">2026-05-24T00:40:06Z</dcterms:modified>
  <cp:revision>30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